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77" r:id="rId2"/>
    <p:sldId id="313" r:id="rId3"/>
    <p:sldId id="332" r:id="rId4"/>
    <p:sldId id="312" r:id="rId5"/>
    <p:sldId id="278" r:id="rId6"/>
    <p:sldId id="328" r:id="rId7"/>
    <p:sldId id="280" r:id="rId8"/>
    <p:sldId id="279" r:id="rId9"/>
    <p:sldId id="329" r:id="rId10"/>
    <p:sldId id="299" r:id="rId11"/>
    <p:sldId id="316" r:id="rId12"/>
    <p:sldId id="301" r:id="rId13"/>
    <p:sldId id="300" r:id="rId14"/>
    <p:sldId id="304" r:id="rId15"/>
    <p:sldId id="314" r:id="rId16"/>
    <p:sldId id="286" r:id="rId17"/>
    <p:sldId id="288" r:id="rId18"/>
    <p:sldId id="310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03" r:id="rId31"/>
    <p:sldId id="307" r:id="rId32"/>
    <p:sldId id="306" r:id="rId33"/>
    <p:sldId id="305" r:id="rId34"/>
    <p:sldId id="308" r:id="rId35"/>
    <p:sldId id="309" r:id="rId36"/>
    <p:sldId id="315" r:id="rId37"/>
    <p:sldId id="330" r:id="rId38"/>
    <p:sldId id="331" r:id="rId39"/>
  </p:sldIdLst>
  <p:sldSz cx="9144000" cy="6858000" type="screen4x3"/>
  <p:notesSz cx="6799263" cy="9929813"/>
  <p:custDataLst>
    <p:tags r:id="rId42"/>
  </p:custDataLst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BE2"/>
    <a:srgbClr val="E7EAEE"/>
    <a:srgbClr val="088D53"/>
    <a:srgbClr val="3A3E80"/>
    <a:srgbClr val="F6F2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66" autoAdjust="0"/>
    <p:restoredTop sz="94673"/>
  </p:normalViewPr>
  <p:slideViewPr>
    <p:cSldViewPr>
      <p:cViewPr varScale="1">
        <p:scale>
          <a:sx n="69" d="100"/>
          <a:sy n="69" d="100"/>
        </p:scale>
        <p:origin x="145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60" d="100"/>
          <a:sy n="160" d="100"/>
        </p:scale>
        <p:origin x="67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/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E49BD4-52E2-412D-B292-6693B79B5525}" type="datetimeFigureOut">
              <a:rPr lang="fr-FR"/>
              <a:pPr>
                <a:defRPr/>
              </a:pPr>
              <a:t>23/01/2025</a:t>
            </a:fld>
            <a:endParaRPr lang="fr-FR"/>
          </a:p>
        </p:txBody>
      </p:sp>
      <p:sp>
        <p:nvSpPr>
          <p:cNvPr id="4" name="Espace réservé du pied de page 3">
            <a:extLst/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>
            <a:extLst/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0CC1BEB-935C-43CB-A3D0-E78BE39DC7C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63333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0CBC007-A57B-4424-A594-133700895B90}" type="datetimeFigureOut">
              <a:rPr lang="fr-FR"/>
              <a:pPr>
                <a:defRPr/>
              </a:pPr>
              <a:t>23/01/2025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88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40363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44BAD97-5D43-4534-926C-F746F0D80E3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13193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SzPct val="100000"/>
            </a:pPr>
            <a:fld id="{9E4C6E3F-93E0-45D0-9B88-B11CDD242CE3}" type="slidenum">
              <a:rPr lang="fr-FR" altLang="fr-FR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pPr>
                <a:buSzPct val="100000"/>
              </a:pPr>
              <a:t>9</a:t>
            </a:fld>
            <a:endParaRPr lang="fr-FR" altLang="fr-FR" smtClean="0">
              <a:solidFill>
                <a:srgbClr val="000000"/>
              </a:solidFill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52863" y="9429750"/>
            <a:ext cx="29337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6440" rIns="92880" bIns="464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buSzPct val="100000"/>
            </a:pPr>
            <a:fld id="{9966E73B-91E6-4F76-8081-CCDC282F0224}" type="slidenum">
              <a:rPr lang="fr-FR" altLang="fr-FR" sz="12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pPr algn="r" eaLnBrk="1" hangingPunct="1">
                <a:buSzPct val="100000"/>
              </a:pPr>
              <a:t>9</a:t>
            </a:fld>
            <a:endParaRPr lang="fr-FR" altLang="fr-FR" sz="1200">
              <a:solidFill>
                <a:srgbClr val="000000"/>
              </a:solidFill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  <p:sp>
        <p:nvSpPr>
          <p:cNvPr id="5427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19163" y="744538"/>
            <a:ext cx="4951412" cy="37131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79450" y="4714875"/>
            <a:ext cx="5430838" cy="4459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2068788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5D74E031-FBAB-4EA1-9E80-6AA01A0CB959}" type="slidenum">
              <a:rPr lang="fr-FR" altLang="fr-FR" smtClean="0"/>
              <a:pPr/>
              <a:t>18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709919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4BAD97-5D43-4534-926C-F746F0D80E35}" type="slidenum">
              <a:rPr lang="fr-FR" smtClean="0"/>
              <a:pPr>
                <a:defRPr/>
              </a:pPr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748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804863" y="1471083"/>
            <a:ext cx="7881937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/>
              <a:buChar char="■"/>
              <a:tabLst/>
              <a:defRPr/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numéro de diapositive 4">
            <a:extLst/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7FC6E-F631-4855-BBAB-8127C21F970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33605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824" y="1268760"/>
            <a:ext cx="5616624" cy="1955304"/>
          </a:xfrm>
        </p:spPr>
        <p:txBody>
          <a:bodyPr/>
          <a:lstStyle>
            <a:lvl1pPr>
              <a:defRPr>
                <a:solidFill>
                  <a:srgbClr val="FA5A00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3011069" y="5059680"/>
            <a:ext cx="5590006" cy="875983"/>
          </a:xfr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3011069" y="3370130"/>
            <a:ext cx="5590006" cy="1156980"/>
          </a:xfrm>
        </p:spPr>
        <p:txBody>
          <a:bodyPr>
            <a:noAutofit/>
          </a:bodyPr>
          <a:lstStyle>
            <a:lvl1pPr marL="0" indent="0">
              <a:buFont typeface="Arial"/>
              <a:buNone/>
              <a:defRPr sz="28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>
            <a:extLst/>
          </p:cNvPr>
          <p:cNvSpPr>
            <a:spLocks noGrp="1"/>
          </p:cNvSpPr>
          <p:nvPr>
            <p:ph type="sldNum" sz="quarter" idx="15"/>
          </p:nvPr>
        </p:nvSpPr>
        <p:spPr>
          <a:xfrm>
            <a:off x="8250238" y="6391275"/>
            <a:ext cx="5699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48DC6-64A1-47A0-9821-D0E5828B127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1099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>
            <a:extLst/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5180C-E585-4324-BA07-831526597E8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3434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793750" y="354013"/>
            <a:ext cx="7881938" cy="1285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04863" y="1476375"/>
            <a:ext cx="788193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 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6" name="Espace réservé du numéro de diapositive 5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8150225" y="6391275"/>
            <a:ext cx="450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solidFill>
                  <a:srgbClr val="40404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0DB40A0-009A-4F8D-A71A-E4842DA39B1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  <p:sp>
        <p:nvSpPr>
          <p:cNvPr id="1033" name="ZoneTexte 3">
            <a:extLst/>
          </p:cNvPr>
          <p:cNvSpPr txBox="1">
            <a:spLocks noChangeArrowheads="1"/>
          </p:cNvSpPr>
          <p:nvPr/>
        </p:nvSpPr>
        <p:spPr bwMode="auto">
          <a:xfrm>
            <a:off x="804863" y="0"/>
            <a:ext cx="7881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altLang="fr-FR" b="1">
              <a:solidFill>
                <a:srgbClr val="005E8B"/>
              </a:solidFill>
              <a:cs typeface="+mn-cs"/>
            </a:endParaRPr>
          </a:p>
        </p:txBody>
      </p:sp>
      <p:pic>
        <p:nvPicPr>
          <p:cNvPr id="1030" name="Imag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065838"/>
            <a:ext cx="688975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8" r:id="rId1"/>
    <p:sldLayoutId id="2147484069" r:id="rId2"/>
    <p:sldLayoutId id="2147484070" r:id="rId3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500" b="1" kern="1200" cap="all">
          <a:solidFill>
            <a:schemeClr val="tx1"/>
          </a:solidFill>
          <a:latin typeface="Arial Black" panose="020B0A04020102020204" pitchFamily="34" charset="0"/>
          <a:ea typeface="Arial Black" panose="020B0A04020102020204" pitchFamily="34" charset="0"/>
          <a:cs typeface="Arial Black" panose="020B0A0402010202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9pPr>
    </p:titleStyle>
    <p:bodyStyle>
      <a:lvl1pPr marL="177800" indent="-177800" algn="l" defTabSz="4572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■"/>
        <a:defRPr kern="1200">
          <a:solidFill>
            <a:schemeClr val="tx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1pPr>
      <a:lvl2pPr marL="627063" indent="-169863" algn="l" defTabSz="4572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 Italic"/>
        <a:buChar char="■"/>
        <a:defRPr sz="1300" kern="1200">
          <a:solidFill>
            <a:schemeClr val="tx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2pPr>
      <a:lvl3pPr marL="627063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300" kern="1200">
          <a:solidFill>
            <a:schemeClr val="tx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3pPr>
      <a:lvl4pPr marL="627063" indent="177800" algn="l" defTabSz="4572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anose="020B0604020202020204" pitchFamily="34" charset="0"/>
        <a:buChar char="–"/>
        <a:defRPr sz="1100" kern="1200">
          <a:solidFill>
            <a:schemeClr val="tx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4pPr>
      <a:lvl5pPr marL="8064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c-montpellier.fr/les-fiches-diplomes-post-3eme-126621" TargetMode="External"/><Relationship Id="rId3" Type="http://schemas.openxmlformats.org/officeDocument/2006/relationships/hyperlink" Target="https://www.onisep.fr/avenir-s" TargetMode="External"/><Relationship Id="rId7" Type="http://schemas.openxmlformats.org/officeDocument/2006/relationships/hyperlink" Target="https://educagri.fr/" TargetMode="External"/><Relationship Id="rId2" Type="http://schemas.openxmlformats.org/officeDocument/2006/relationships/hyperlink" Target="https://www.ac-toulouse.fr/cio-d-albi-12181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econdes-premieres2020-2021.fr/" TargetMode="External"/><Relationship Id="rId5" Type="http://schemas.openxmlformats.org/officeDocument/2006/relationships/hyperlink" Target="http://www.nouvelle-voiepro.fr/" TargetMode="External"/><Relationship Id="rId10" Type="http://schemas.openxmlformats.org/officeDocument/2006/relationships/image" Target="../media/image35.png"/><Relationship Id="rId4" Type="http://schemas.openxmlformats.org/officeDocument/2006/relationships/hyperlink" Target="https://www.education.gouv.fr/reussir-au-lycee" TargetMode="External"/><Relationship Id="rId9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-26988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6147" name="Espace réservé du numéro de diapositive 5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FEE1717-7F63-4836-A673-AB4E40AA8C0D}" type="slidenum">
              <a:rPr lang="fr-FR" altLang="fr-FR" smtClean="0">
                <a:solidFill>
                  <a:srgbClr val="40404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fr-FR" altLang="fr-FR" smtClean="0">
              <a:solidFill>
                <a:srgbClr val="404040"/>
              </a:solidFill>
            </a:endParaRPr>
          </a:p>
        </p:txBody>
      </p:sp>
      <p:pic>
        <p:nvPicPr>
          <p:cNvPr id="6148" name="Picture 11" descr="Les services en ligne pour l'orientation et l'affectation après la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213"/>
            <a:ext cx="6732588" cy="448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58888" y="4552950"/>
            <a:ext cx="5370512" cy="676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>
              <a:lnSpc>
                <a:spcPct val="95000"/>
              </a:lnSpc>
              <a:buClr>
                <a:srgbClr val="000000"/>
              </a:buClr>
              <a:buSzPct val="45000"/>
              <a:buFont typeface="StarSymbol"/>
              <a:buNone/>
              <a:defRPr/>
            </a:pPr>
            <a:r>
              <a:rPr lang="fr-FR" altLang="fr-FR" sz="4000" b="1" dirty="0">
                <a:solidFill>
                  <a:srgbClr val="088D5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(En-têtes)"/>
              </a:rPr>
              <a:t>Bassin Albi-Carmaux</a:t>
            </a:r>
          </a:p>
        </p:txBody>
      </p:sp>
      <p:sp>
        <p:nvSpPr>
          <p:cNvPr id="5" name="Sous-titre 1">
            <a:extLst/>
          </p:cNvPr>
          <p:cNvSpPr txBox="1">
            <a:spLocks/>
          </p:cNvSpPr>
          <p:nvPr/>
        </p:nvSpPr>
        <p:spPr bwMode="auto">
          <a:xfrm>
            <a:off x="1331913" y="5300663"/>
            <a:ext cx="6408737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800" kern="1200">
                <a:solidFill>
                  <a:srgbClr val="63C3F5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fr-FR" sz="2400" b="1" cap="all" dirty="0" smtClean="0">
                <a:solidFill>
                  <a:schemeClr val="accent5"/>
                </a:solidFill>
                <a:latin typeface="Arial Black" charset="0"/>
                <a:ea typeface="Arial Black" charset="0"/>
                <a:cs typeface="Arial Black" charset="0"/>
              </a:rPr>
              <a:t>lycée d’enseignement Général </a:t>
            </a:r>
            <a:r>
              <a:rPr lang="fr-FR" sz="2400" b="1" cap="all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/>
            </a:r>
            <a:br>
              <a:rPr lang="fr-FR" sz="2400" b="1" cap="all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</a:br>
            <a:r>
              <a:rPr lang="fr-FR" sz="2400" b="1" cap="all" dirty="0" smtClean="0">
                <a:solidFill>
                  <a:srgbClr val="558ED5"/>
                </a:solidFill>
                <a:latin typeface="Arial Black" charset="0"/>
                <a:ea typeface="Arial Black" charset="0"/>
                <a:cs typeface="Arial Black" charset="0"/>
              </a:rPr>
              <a:t>technologique </a:t>
            </a:r>
          </a:p>
          <a:p>
            <a:pPr eaLnBrk="1" hangingPunct="1">
              <a:defRPr/>
            </a:pPr>
            <a:r>
              <a:rPr lang="fr-FR" sz="2400" b="1" cap="all" dirty="0" smtClean="0">
                <a:solidFill>
                  <a:srgbClr val="B773AE"/>
                </a:solidFill>
                <a:latin typeface="Arial Black" charset="0"/>
                <a:ea typeface="Arial Black" charset="0"/>
                <a:cs typeface="Arial Black" charset="0"/>
              </a:rPr>
              <a:t>ET PROFESSIONNEL </a:t>
            </a:r>
          </a:p>
        </p:txBody>
      </p:sp>
      <p:sp>
        <p:nvSpPr>
          <p:cNvPr id="6" name="Rectangle 5"/>
          <p:cNvSpPr/>
          <p:nvPr/>
        </p:nvSpPr>
        <p:spPr>
          <a:xfrm>
            <a:off x="5764213" y="3463925"/>
            <a:ext cx="3379787" cy="677863"/>
          </a:xfrm>
          <a:prstGeom prst="rect">
            <a:avLst/>
          </a:prstGeom>
          <a:solidFill>
            <a:srgbClr val="088D53"/>
          </a:solidFill>
        </p:spPr>
        <p:txBody>
          <a:bodyPr wrap="none">
            <a:spAutoFit/>
          </a:bodyPr>
          <a:lstStyle/>
          <a:p>
            <a:pPr algn="ctr" eaLnBrk="1">
              <a:lnSpc>
                <a:spcPct val="95000"/>
              </a:lnSpc>
              <a:buClr>
                <a:srgbClr val="000000"/>
              </a:buClr>
              <a:buSzPct val="45000"/>
              <a:buFont typeface="StarSymbol"/>
              <a:buNone/>
              <a:defRPr/>
            </a:pPr>
            <a:r>
              <a:rPr lang="fr-FR" altLang="fr-F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(En-têtes)"/>
              </a:rPr>
              <a:t>Rentrée 2025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38838" y="1790700"/>
            <a:ext cx="3205162" cy="132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fr-FR" sz="2000" cap="all" dirty="0">
                <a:latin typeface="Arial" panose="020B0604020202020204" pitchFamily="34" charset="0"/>
              </a:rPr>
              <a:t>Présentation </a:t>
            </a:r>
          </a:p>
          <a:p>
            <a:pPr algn="r" eaLnBrk="1" hangingPunct="1">
              <a:defRPr/>
            </a:pPr>
            <a:r>
              <a:rPr lang="fr-FR" sz="2000" b="1" cap="all" dirty="0">
                <a:latin typeface="Arial" panose="020B0604020202020204" pitchFamily="34" charset="0"/>
              </a:rPr>
              <a:t>aux</a:t>
            </a:r>
            <a:r>
              <a:rPr lang="fr-FR" sz="2000" cap="all" dirty="0">
                <a:latin typeface="Arial" panose="020B0604020202020204" pitchFamily="34" charset="0"/>
              </a:rPr>
              <a:t> </a:t>
            </a:r>
            <a:r>
              <a:rPr lang="fr-FR" sz="2000" b="1" cap="all" dirty="0">
                <a:latin typeface="Arial" panose="020B0604020202020204" pitchFamily="34" charset="0"/>
              </a:rPr>
              <a:t>élèves  </a:t>
            </a:r>
          </a:p>
          <a:p>
            <a:pPr algn="r" eaLnBrk="1" hangingPunct="1">
              <a:defRPr/>
            </a:pPr>
            <a:r>
              <a:rPr lang="fr-FR" sz="2000" b="1" cap="all" dirty="0">
                <a:latin typeface="Arial" panose="020B0604020202020204" pitchFamily="34" charset="0"/>
              </a:rPr>
              <a:t>de TROISIEME et </a:t>
            </a:r>
          </a:p>
          <a:p>
            <a:pPr algn="r" eaLnBrk="1" hangingPunct="1">
              <a:defRPr/>
            </a:pPr>
            <a:r>
              <a:rPr lang="fr-FR" sz="2000" b="1" cap="all" dirty="0">
                <a:latin typeface="Arial" panose="020B0604020202020204" pitchFamily="34" charset="0"/>
              </a:rPr>
              <a:t>à leur famille</a:t>
            </a:r>
            <a:endParaRPr lang="fr-FR" sz="2000" cap="all" dirty="0">
              <a:latin typeface="Arial Black" charset="0"/>
              <a:ea typeface="Arial Black" charset="0"/>
              <a:cs typeface="Arial Blac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26988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3" name="Rectangle 2"/>
          <p:cNvSpPr>
            <a:spLocks noGrp="1"/>
          </p:cNvSpPr>
          <p:nvPr>
            <p:ph type="title"/>
          </p:nvPr>
        </p:nvSpPr>
        <p:spPr>
          <a:xfrm>
            <a:off x="211138" y="0"/>
            <a:ext cx="7570787" cy="765175"/>
          </a:xfrm>
        </p:spPr>
        <p:txBody>
          <a:bodyPr/>
          <a:lstStyle/>
          <a:p>
            <a:pPr>
              <a:defRPr/>
            </a:pPr>
            <a:r>
              <a:rPr lang="fr-FR" altLang="fr-FR" dirty="0" smtClean="0">
                <a:solidFill>
                  <a:schemeClr val="bg1"/>
                </a:solidFill>
              </a:rPr>
              <a:t>Lycée Bellevue  Albi</a:t>
            </a:r>
          </a:p>
        </p:txBody>
      </p:sp>
      <p:pic>
        <p:nvPicPr>
          <p:cNvPr id="14" name="Image 13" descr="arbres en fleurs philtre.jpg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7881" y="-27384"/>
            <a:ext cx="1056118" cy="792088"/>
          </a:xfrm>
          <a:prstGeom prst="rect">
            <a:avLst/>
          </a:prstGeom>
        </p:spPr>
      </p:pic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250825" y="954088"/>
          <a:ext cx="8569326" cy="2743200"/>
        </p:xfrm>
        <a:graphic>
          <a:graphicData uri="http://schemas.openxmlformats.org/drawingml/2006/table">
            <a:tbl>
              <a:tblPr/>
              <a:tblGrid>
                <a:gridCol w="1800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88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781"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En 1</a:t>
                      </a:r>
                      <a:r>
                        <a:rPr kumimoji="0" lang="fr-FR" altLang="fr-FR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ère</a:t>
                      </a: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: Enseignements de Spécialité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64">
                <a:tc gridSpan="4"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Bacs Généraux (4h)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Bac Technologique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Sciences et Techniques de Laboratoire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7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Humanités, Littérature et Philosophie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Histoire Géographie, Géopolitique et Sciences Politiques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Langues et Littératures et Cultures Étrangères Espagnol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Numérique et Sciences Informatique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81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Arts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Arts Plastiques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Sciences Économiques et Sociales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LLCE Anglais Monde Contemporain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Langues et Littératures et Cultures Étrangères Anglais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Biotechnologie/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Biochimie-Biologie-Biotechnologie</a:t>
                      </a:r>
                      <a:endParaRPr kumimoji="0" lang="fr-FR" altLang="fr-FR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7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Mathématiques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Sciences de la Vie et de la Terre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Physique Chimie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Sciences Physiques et Chimiques en Laboratoire</a:t>
                      </a:r>
                      <a:endParaRPr kumimoji="0" lang="fr-FR" alt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6" name="Tableau 15"/>
          <p:cNvGraphicFramePr>
            <a:graphicFrameLocks noGrp="1"/>
          </p:cNvGraphicFramePr>
          <p:nvPr/>
        </p:nvGraphicFramePr>
        <p:xfrm>
          <a:off x="250825" y="3789363"/>
          <a:ext cx="6553200" cy="1800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70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78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04934"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marL="91459" marR="91459" marT="45759" marB="45759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En 2</a:t>
                      </a:r>
                      <a:r>
                        <a:rPr lang="fr-FR" sz="1400" baseline="30000" dirty="0" smtClean="0"/>
                        <a:t>nde</a:t>
                      </a:r>
                      <a:r>
                        <a:rPr lang="fr-FR" sz="1400" baseline="0" dirty="0" smtClean="0"/>
                        <a:t> :</a:t>
                      </a:r>
                      <a:r>
                        <a:rPr lang="fr-FR" sz="1400" dirty="0" smtClean="0"/>
                        <a:t> enseignements optionnels</a:t>
                      </a:r>
                      <a:r>
                        <a:rPr lang="fr-FR" sz="1400" baseline="0" dirty="0" smtClean="0"/>
                        <a:t> – 1 choix possible (3h) + LCA </a:t>
                      </a:r>
                      <a:endParaRPr lang="fr-FR" sz="1400" dirty="0"/>
                    </a:p>
                  </a:txBody>
                  <a:tcPr marL="91459" marR="91459" marT="45759" marB="45759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021">
                <a:tc rowSpan="2">
                  <a:txBody>
                    <a:bodyPr/>
                    <a:lstStyle/>
                    <a:p>
                      <a:r>
                        <a:rPr lang="fr-FR" sz="1100" dirty="0" smtClean="0"/>
                        <a:t>1</a:t>
                      </a:r>
                      <a:r>
                        <a:rPr lang="fr-FR" sz="1100" baseline="0" dirty="0" smtClean="0"/>
                        <a:t>ère option</a:t>
                      </a:r>
                      <a:endParaRPr lang="fr-FR" sz="1100" dirty="0"/>
                    </a:p>
                  </a:txBody>
                  <a:tcPr marL="91459" marR="91459" marT="45759" marB="457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LVC Italien</a:t>
                      </a:r>
                      <a:endParaRPr lang="fr-FR" sz="1100" dirty="0"/>
                    </a:p>
                  </a:txBody>
                  <a:tcPr marL="91459" marR="91459" marT="45759" marB="457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Arts Plastiques</a:t>
                      </a:r>
                      <a:endParaRPr lang="fr-FR" sz="1100" dirty="0"/>
                    </a:p>
                  </a:txBody>
                  <a:tcPr marL="91459" marR="91459" marT="45759" marB="4575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Théâtre</a:t>
                      </a:r>
                      <a:endParaRPr lang="fr-FR" sz="1100" dirty="0"/>
                    </a:p>
                  </a:txBody>
                  <a:tcPr marL="91459" marR="91459" marT="45759" marB="4575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LVC Russe</a:t>
                      </a:r>
                    </a:p>
                  </a:txBody>
                  <a:tcPr marL="91459" marR="91459" marT="45759" marB="4575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LVC Occitan</a:t>
                      </a:r>
                    </a:p>
                  </a:txBody>
                  <a:tcPr marL="91459" marR="91459" marT="45759" marB="45759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628">
                <a:tc vMerge="1">
                  <a:txBody>
                    <a:bodyPr/>
                    <a:lstStyle/>
                    <a:p>
                      <a:endParaRPr lang="fr-FR" sz="1100" dirty="0"/>
                    </a:p>
                  </a:txBody>
                  <a:tcPr marL="91446" marR="91446" marT="45743" marB="45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DNL Espagnol</a:t>
                      </a:r>
                    </a:p>
                    <a:p>
                      <a:pPr algn="ctr"/>
                      <a:r>
                        <a:rPr lang="fr-FR" sz="1100" dirty="0" smtClean="0"/>
                        <a:t>(Physique chimie)</a:t>
                      </a:r>
                      <a:endParaRPr lang="fr-FR" sz="1100" dirty="0"/>
                    </a:p>
                  </a:txBody>
                  <a:tcPr marL="91459" marR="91459" marT="45759" marB="4575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DNL Anglais (Histoire</a:t>
                      </a:r>
                      <a:r>
                        <a:rPr lang="fr-FR" sz="1100" baseline="0" dirty="0" smtClean="0"/>
                        <a:t> géo)</a:t>
                      </a:r>
                      <a:r>
                        <a:rPr lang="fr-FR" sz="1100" dirty="0" smtClean="0"/>
                        <a:t> </a:t>
                      </a:r>
                    </a:p>
                  </a:txBody>
                  <a:tcPr marL="91459" marR="91459" marT="45759" marB="4575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Biotechnologies</a:t>
                      </a:r>
                    </a:p>
                  </a:txBody>
                  <a:tcPr marL="91459" marR="91459" marT="45759" marB="4575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Sciences et Laboratoire</a:t>
                      </a:r>
                    </a:p>
                  </a:txBody>
                  <a:tcPr marL="91459" marR="91459" marT="45759" marB="4575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 smtClean="0"/>
                    </a:p>
                  </a:txBody>
                  <a:tcPr marL="91459" marR="91459" marT="45759" marB="45759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642">
                <a:tc>
                  <a:txBody>
                    <a:bodyPr/>
                    <a:lstStyle/>
                    <a:p>
                      <a:r>
                        <a:rPr lang="fr-FR" sz="1100" baseline="0" dirty="0" smtClean="0"/>
                        <a:t>2ème option</a:t>
                      </a:r>
                      <a:endParaRPr lang="fr-FR" sz="1100" dirty="0"/>
                    </a:p>
                  </a:txBody>
                  <a:tcPr marL="91459" marR="91459" marT="45759" marB="45759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LCA</a:t>
                      </a:r>
                      <a:r>
                        <a:rPr lang="fr-FR" sz="1100" baseline="0" dirty="0" smtClean="0"/>
                        <a:t> ( grec/latin)</a:t>
                      </a:r>
                      <a:endParaRPr lang="fr-FR" sz="1100" dirty="0"/>
                    </a:p>
                  </a:txBody>
                  <a:tcPr marL="91459" marR="91459" marT="45759" marB="45759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91446" marR="91446" marT="45743" marB="45743" anchor="ctr"/>
                </a:tc>
                <a:tc hMerge="1">
                  <a:txBody>
                    <a:bodyPr/>
                    <a:lstStyle/>
                    <a:p>
                      <a:endParaRPr lang="fr-FR" sz="1100" dirty="0"/>
                    </a:p>
                  </a:txBody>
                  <a:tcPr marL="91446" marR="91446" marT="45743" marB="45743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 smtClean="0"/>
                    </a:p>
                  </a:txBody>
                  <a:tcPr marL="91446" marR="91446" marT="45743" marB="45743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 smtClean="0"/>
                    </a:p>
                  </a:txBody>
                  <a:tcPr marL="91446" marR="91446" marT="45743" marB="4574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6948488" y="3789363"/>
          <a:ext cx="1944687" cy="1728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85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8045" algn="l"/>
                        </a:tabLst>
                      </a:pPr>
                      <a:r>
                        <a:rPr lang="fr-FR" sz="1400" dirty="0" smtClean="0"/>
                        <a:t>Les outils de la réussite</a:t>
                      </a:r>
                      <a:endParaRPr lang="fr-FR" sz="1400" b="1" dirty="0"/>
                    </a:p>
                  </a:txBody>
                  <a:tcPr marL="44462" marR="444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02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cordées de la réussite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endParaRPr lang="fr-FR" sz="1200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98" marR="6859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2359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4725988"/>
            <a:ext cx="10668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403350" y="5732463"/>
          <a:ext cx="5329239" cy="792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3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36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21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5400">
                <a:tc gridSpan="3"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En </a:t>
                      </a:r>
                      <a:r>
                        <a:rPr lang="fr-FR" sz="1400" dirty="0" err="1" smtClean="0"/>
                        <a:t>Tle</a:t>
                      </a:r>
                      <a:r>
                        <a:rPr lang="fr-FR" sz="1400" baseline="0" dirty="0" smtClean="0"/>
                        <a:t> :</a:t>
                      </a:r>
                      <a:r>
                        <a:rPr lang="fr-FR" sz="1400" dirty="0" smtClean="0"/>
                        <a:t> enseignements optionnels</a:t>
                      </a:r>
                      <a:endParaRPr lang="fr-FR" sz="1400" dirty="0"/>
                    </a:p>
                  </a:txBody>
                  <a:tcPr marL="91470" marR="91470" marT="45828" marB="45828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762">
                <a:tc>
                  <a:txBody>
                    <a:bodyPr/>
                    <a:lstStyle/>
                    <a:p>
                      <a:pPr algn="ctr"/>
                      <a:r>
                        <a:rPr lang="fr-FR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Mathématiques expertes</a:t>
                      </a:r>
                      <a:endParaRPr lang="fr-FR" sz="1100" dirty="0"/>
                    </a:p>
                  </a:txBody>
                  <a:tcPr marL="91470" marR="91470" marT="45828" marB="458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Mathématiques complémentaires</a:t>
                      </a:r>
                      <a:endParaRPr lang="fr-FR" sz="1100" dirty="0"/>
                    </a:p>
                  </a:txBody>
                  <a:tcPr marL="91470" marR="91470" marT="45828" marB="45828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Droit et grands enjeux du monde contemporain</a:t>
                      </a:r>
                      <a:endParaRPr lang="fr-FR" sz="1100" dirty="0"/>
                    </a:p>
                  </a:txBody>
                  <a:tcPr marL="91470" marR="91470" marT="45828" marB="4582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26988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211138" y="0"/>
            <a:ext cx="7853362" cy="765175"/>
          </a:xfrm>
        </p:spPr>
        <p:txBody>
          <a:bodyPr/>
          <a:lstStyle/>
          <a:p>
            <a:pPr>
              <a:defRPr/>
            </a:pPr>
            <a:r>
              <a:rPr lang="fr-FR" altLang="fr-FR" dirty="0" smtClean="0">
                <a:solidFill>
                  <a:schemeClr val="bg1"/>
                </a:solidFill>
              </a:rPr>
              <a:t>Lycée </a:t>
            </a:r>
            <a:r>
              <a:rPr lang="fr-FR" altLang="fr-FR" dirty="0" err="1" smtClean="0">
                <a:solidFill>
                  <a:schemeClr val="bg1"/>
                </a:solidFill>
              </a:rPr>
              <a:t>Rascol</a:t>
            </a:r>
            <a:r>
              <a:rPr lang="fr-FR" altLang="fr-FR" dirty="0" smtClean="0">
                <a:solidFill>
                  <a:schemeClr val="bg1"/>
                </a:solidFill>
              </a:rPr>
              <a:t>  Albi</a:t>
            </a:r>
          </a:p>
        </p:txBody>
      </p:sp>
      <p:pic>
        <p:nvPicPr>
          <p:cNvPr id="4" name="Image 41"/>
          <p:cNvPicPr>
            <a:picLocks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49"/>
          <a:stretch>
            <a:fillRect/>
          </a:stretch>
        </p:blipFill>
        <p:spPr bwMode="auto">
          <a:xfrm>
            <a:off x="8172400" y="0"/>
            <a:ext cx="971600" cy="764704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323850" y="893763"/>
          <a:ext cx="8569325" cy="1177925"/>
        </p:xfrm>
        <a:graphic>
          <a:graphicData uri="http://schemas.openxmlformats.org/drawingml/2006/table">
            <a:tbl>
              <a:tblPr/>
              <a:tblGrid>
                <a:gridCol w="2342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46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0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8775">
                <a:tc gridSpan="4"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66775" algn="l"/>
                        </a:tabLst>
                      </a:pPr>
                      <a:r>
                        <a:rPr kumimoji="0" lang="fr-FR" alt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En seconde </a:t>
                      </a:r>
                      <a:r>
                        <a:rPr kumimoji="0" lang="fr-FR" alt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►</a:t>
                      </a:r>
                      <a:r>
                        <a:rPr kumimoji="0" lang="fr-FR" alt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fr-FR" alt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Enseignements  optionnels 1 choix possible</a:t>
                      </a:r>
                    </a:p>
                  </a:txBody>
                  <a:tcPr marL="44451" marR="4445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75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66775" algn="l"/>
                        </a:tabLst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Enseignements optionnels :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66775" algn="l"/>
                        </a:tabLst>
                      </a:pP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réation et 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nnovation 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echnologique</a:t>
                      </a:r>
                      <a:endParaRPr kumimoji="0" lang="fr-FR" alt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tabLst>
                          <a:tab pos="1943100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43100" algn="l"/>
                        </a:tabLst>
                      </a:pP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ciences de l’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ngénieur</a:t>
                      </a:r>
                      <a:endParaRPr kumimoji="0" lang="fr-FR" alt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66775" algn="l"/>
                        </a:tabLst>
                      </a:pP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Ma</a:t>
                      </a: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nagement et 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Ge</a:t>
                      </a: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stion,</a:t>
                      </a:r>
                      <a:endParaRPr kumimoji="0" lang="fr-FR" alt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575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66775" algn="l"/>
                        </a:tabLst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DNL (anglais) sur 3 enseignements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866775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66775" algn="l"/>
                        </a:tabLst>
                      </a:pP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BIA - BIMER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 gridSpan="2"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tabLst>
                          <a:tab pos="1943100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9431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943100" algn="l"/>
                        </a:tabLst>
                      </a:pP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Section sportive  Foot filles et Rugby à XIII Garçons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323850" y="2189163"/>
          <a:ext cx="8569324" cy="3197225"/>
        </p:xfrm>
        <a:graphic>
          <a:graphicData uri="http://schemas.openxmlformats.org/drawingml/2006/table">
            <a:tbl>
              <a:tblPr/>
              <a:tblGrid>
                <a:gridCol w="1085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3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49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7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0979">
                <a:tc gridSpan="4"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tabLst>
                          <a:tab pos="2279650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2279650" algn="l"/>
                        </a:tabLst>
                      </a:pPr>
                      <a:r>
                        <a:rPr kumimoji="0" lang="fr-FR" alt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En 1</a:t>
                      </a:r>
                      <a:r>
                        <a:rPr kumimoji="0" lang="fr-FR" altLang="fr-FR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ère</a:t>
                      </a:r>
                      <a:r>
                        <a:rPr kumimoji="0" lang="fr-FR" alt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fr-FR" alt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►</a:t>
                      </a:r>
                      <a:r>
                        <a:rPr kumimoji="0" lang="fr-FR" alt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Enseignements de spécialité bac généraux (4h)</a:t>
                      </a:r>
                    </a:p>
                  </a:txBody>
                  <a:tcPr marL="44451" marR="4445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tabLst>
                          <a:tab pos="2279650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2279650" algn="l"/>
                        </a:tabLst>
                      </a:pPr>
                      <a:r>
                        <a:rPr kumimoji="0" lang="fr-FR" alt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Bac STI2D</a:t>
                      </a:r>
                      <a:endParaRPr kumimoji="0" lang="fr-FR" alt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1" marR="4445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tabLst>
                          <a:tab pos="2279650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227965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2279650" algn="l"/>
                        </a:tabLst>
                      </a:pPr>
                      <a:r>
                        <a:rPr kumimoji="0" lang="fr-FR" alt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Bac STMG</a:t>
                      </a:r>
                      <a:endParaRPr kumimoji="0" lang="fr-FR" alt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1" marR="4445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249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EDS Humanités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 Humanités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Littérature et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Philosophie</a:t>
                      </a:r>
                      <a:endParaRPr kumimoji="0" lang="fr-FR" alt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 Sciences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Economiques et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sociales</a:t>
                      </a:r>
                      <a:endParaRPr kumimoji="0" lang="fr-FR" alt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 Histoire géographie, géopolitique et sciences politiques</a:t>
                      </a:r>
                      <a:endParaRPr kumimoji="0" lang="fr-FR" alt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2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Physique-chimie et mathématique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7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Droit et économie,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Management,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Sciences de gestion et numérique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8749">
                <a:tc rowSpan="2"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EDS Scientifiques 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Physique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 Chimie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Langues littératures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et Cultures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Etrangères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(Anglais monde contemporain)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 Sciences de la Vie et de la Terre</a:t>
                      </a:r>
                      <a:endParaRPr kumimoji="0" lang="fr-FR" alt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Ingénierie, Innovation et développement durable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7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024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Sciences de l’ingénieur</a:t>
                      </a:r>
                      <a:endParaRPr kumimoji="0" lang="fr-FR" alt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 Mathématiques</a:t>
                      </a:r>
                      <a:endParaRPr kumimoji="0" lang="fr-FR" alt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Numérique et Sciences Informatiques</a:t>
                      </a:r>
                      <a:endParaRPr kumimoji="0" lang="fr-FR" alt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fr-FR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1 -Architecture et Construction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2 - Innovation Technologique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3 - Energie Environnement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4 - Système d’Information et Numérique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 Italic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Gestion et Finances,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Mercatique,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Systèmes Informations de Gestion,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Ressources Humaines  et Communication</a:t>
                      </a:r>
                    </a:p>
                  </a:txBody>
                  <a:tcPr marL="68582" marR="6858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1403350" y="5373688"/>
          <a:ext cx="7489824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3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69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18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70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1228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8045" algn="l"/>
                        </a:tabLst>
                      </a:pPr>
                      <a:r>
                        <a:rPr lang="fr-FR" sz="1600" dirty="0" smtClean="0"/>
                        <a:t>Les outils de la réussite</a:t>
                      </a:r>
                      <a:endParaRPr lang="fr-FR" sz="1600" b="1" dirty="0"/>
                    </a:p>
                  </a:txBody>
                  <a:tcPr marL="44451" marR="44451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8045" algn="l"/>
                        </a:tabLst>
                      </a:pPr>
                      <a:endParaRPr lang="fr-FR" sz="1800" b="1" dirty="0"/>
                    </a:p>
                  </a:txBody>
                  <a:tcPr marL="44455" marR="44455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8045" algn="l"/>
                        </a:tabLst>
                      </a:pPr>
                      <a:endParaRPr lang="fr-FR" sz="1600" b="1" dirty="0"/>
                    </a:p>
                  </a:txBody>
                  <a:tcPr marL="44451" marR="4445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17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cordées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endParaRPr lang="fr-FR" sz="1200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endParaRPr lang="fr-FR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Dispositif </a:t>
                      </a:r>
                      <a:r>
                        <a:rPr lang="fr-FR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S.A.S.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Soutien et Aide à la Scolarité»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endParaRPr lang="fr-FR" sz="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RepairLab</a:t>
                      </a:r>
                      <a:r>
                        <a:rPr lang="fr-FR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endParaRPr lang="fr-FR" sz="1200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Cafet’Citoyenne</a:t>
                      </a:r>
                      <a:endParaRPr lang="fr-FR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5945188"/>
            <a:ext cx="5048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6043613"/>
            <a:ext cx="10668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6538913" y="4598988"/>
          <a:ext cx="2146300" cy="1863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7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8045" algn="l"/>
                        </a:tabLst>
                      </a:pPr>
                      <a:r>
                        <a:rPr lang="fr-FR" sz="1600" dirty="0" smtClean="0"/>
                        <a:t>Cordées de la réussite </a:t>
                      </a:r>
                      <a:endParaRPr lang="fr-FR" sz="1600" b="1" dirty="0"/>
                    </a:p>
                  </a:txBody>
                  <a:tcPr marL="44448" marR="44448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28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endParaRPr lang="fr-FR" sz="1200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DISPO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endParaRPr lang="fr-FR" sz="1200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315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endParaRPr lang="fr-FR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endParaRPr lang="fr-FR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endParaRPr lang="fr-FR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 Atelier Premier</a:t>
                      </a:r>
                      <a:r>
                        <a:rPr lang="fr-FR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Campus »</a:t>
                      </a:r>
                    </a:p>
                  </a:txBody>
                  <a:tcPr marL="68577" marR="68577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0" y="-26988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211138" y="0"/>
            <a:ext cx="7646987" cy="765175"/>
          </a:xfrm>
        </p:spPr>
        <p:txBody>
          <a:bodyPr/>
          <a:lstStyle/>
          <a:p>
            <a:pPr>
              <a:defRPr/>
            </a:pPr>
            <a:r>
              <a:rPr lang="fr-FR" altLang="fr-FR" dirty="0" smtClean="0">
                <a:solidFill>
                  <a:schemeClr val="bg1"/>
                </a:solidFill>
              </a:rPr>
              <a:t>Lycée Jean Jaurès Carmaux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395288" y="1276350"/>
          <a:ext cx="8280400" cy="2152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9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00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01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89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06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7003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80285" algn="l"/>
                        </a:tabLst>
                      </a:pPr>
                      <a:r>
                        <a:rPr lang="fr-FR" sz="1600" dirty="0"/>
                        <a:t>Enseignements de </a:t>
                      </a:r>
                      <a:r>
                        <a:rPr lang="fr-FR" sz="1600" dirty="0" smtClean="0"/>
                        <a:t>spécialité bac généraux (4h)</a:t>
                      </a:r>
                      <a:endParaRPr lang="fr-FR" sz="1600" b="1" dirty="0"/>
                    </a:p>
                  </a:txBody>
                  <a:tcPr marL="44448" marR="44448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80285" algn="l"/>
                        </a:tabLst>
                      </a:pPr>
                      <a:r>
                        <a:rPr lang="fr-FR" sz="1600" dirty="0" smtClean="0"/>
                        <a:t>Bac STI2D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44448" marR="444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80285" algn="l"/>
                        </a:tabLst>
                      </a:pPr>
                      <a:r>
                        <a:rPr lang="fr-FR" sz="1600" dirty="0" smtClean="0"/>
                        <a:t>Bac ST2S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44448" marR="44448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15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Humanités </a:t>
                      </a:r>
                      <a:endParaRPr lang="fr-FR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Littérature et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 Philosophie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Sciences </a:t>
                      </a:r>
                      <a:endParaRPr lang="fr-FR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Economiques et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sociales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Physique</a:t>
                      </a:r>
                      <a:endParaRPr lang="fr-FR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Chimie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Sciences de l’ingénieur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Ingénierie et développement durable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Biologie et physiopathologie humaines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Histoire géographie, géopolitique et sciences politique</a:t>
                      </a: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anchor="ctr"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Mathématiques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anchor="ctr"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Sciences </a:t>
                      </a:r>
                      <a:r>
                        <a:rPr lang="fr-FR" sz="1200" dirty="0">
                          <a:effectLst/>
                        </a:rPr>
                        <a:t>de la Vie et de la Terre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anchor="ctr"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Langues littératures </a:t>
                      </a:r>
                      <a:endParaRPr lang="fr-FR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et Cultures </a:t>
                      </a:r>
                      <a:endParaRPr lang="fr-FR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Etrangères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Anglais (AMC)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anchor="ctr"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Innovation technologique</a:t>
                      </a:r>
                      <a:endParaRPr lang="fr-FR" sz="12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78" marR="68578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Sciences et techniques sanitaires et sociales</a:t>
                      </a:r>
                      <a:endParaRPr lang="fr-FR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95288" y="3644900"/>
          <a:ext cx="5689600" cy="1073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01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0450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r>
                        <a:rPr lang="fr-FR" sz="1600" dirty="0" smtClean="0"/>
                        <a:t>Enseignements  </a:t>
                      </a:r>
                      <a:r>
                        <a:rPr lang="fr-FR" sz="1600" dirty="0"/>
                        <a:t>optionnels </a:t>
                      </a:r>
                      <a:r>
                        <a:rPr lang="fr-FR" sz="1600" dirty="0" smtClean="0"/>
                        <a:t>2 </a:t>
                      </a:r>
                      <a:r>
                        <a:rPr lang="fr-FR" sz="1600" dirty="0"/>
                        <a:t>choix </a:t>
                      </a:r>
                      <a:r>
                        <a:rPr lang="fr-FR" sz="1600" dirty="0" smtClean="0"/>
                        <a:t>possibles</a:t>
                      </a:r>
                      <a:endParaRPr lang="fr-FR" sz="1600" b="1" dirty="0"/>
                    </a:p>
                  </a:txBody>
                  <a:tcPr marL="44464" marR="44464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2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Cinéma audiovisuel</a:t>
                      </a: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601" marR="686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Education physique et sportive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601" marR="6860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944370" algn="l"/>
                        </a:tabLst>
                        <a:defRPr/>
                      </a:pPr>
                      <a:r>
                        <a:rPr lang="fr-FR" sz="1200" dirty="0" smtClean="0">
                          <a:effectLst/>
                        </a:rPr>
                        <a:t>LCA Latin Grec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601" marR="686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 smtClean="0">
                          <a:effectLst/>
                        </a:rPr>
                        <a:t>DNL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 smtClean="0">
                          <a:effectLst/>
                        </a:rPr>
                        <a:t>Maths en Anglais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601" marR="6860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95288" y="4941888"/>
          <a:ext cx="5689600" cy="963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367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8045" algn="l"/>
                        </a:tabLst>
                      </a:pPr>
                      <a:r>
                        <a:rPr lang="fr-FR" sz="1600" dirty="0" smtClean="0"/>
                        <a:t>1 enseignement optionnel Technologique en 2</a:t>
                      </a:r>
                      <a:r>
                        <a:rPr lang="fr-FR" sz="1600" baseline="30000" dirty="0" smtClean="0"/>
                        <a:t>nde</a:t>
                      </a:r>
                      <a:r>
                        <a:rPr lang="fr-FR" sz="1600" dirty="0" smtClean="0"/>
                        <a:t> GT</a:t>
                      </a:r>
                      <a:endParaRPr lang="fr-FR" sz="1600" b="1" dirty="0"/>
                    </a:p>
                  </a:txBody>
                  <a:tcPr marL="44459" marR="44459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8045" algn="l"/>
                        </a:tabLst>
                      </a:pPr>
                      <a:endParaRPr lang="fr-FR" sz="1800" b="1" dirty="0"/>
                    </a:p>
                  </a:txBody>
                  <a:tcPr marL="44455" marR="444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2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 smtClean="0">
                          <a:effectLst/>
                        </a:rPr>
                        <a:t>Création innovation technologique</a:t>
                      </a:r>
                      <a:r>
                        <a:rPr lang="fr-FR" sz="1200" baseline="0" dirty="0" smtClean="0">
                          <a:effectLst/>
                        </a:rPr>
                        <a:t> </a:t>
                      </a:r>
                      <a:r>
                        <a:rPr lang="fr-FR" sz="1200" dirty="0" smtClean="0">
                          <a:effectLst/>
                        </a:rPr>
                        <a:t>+ Sciences de l’ingénieur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 smtClean="0">
                          <a:effectLst/>
                        </a:rPr>
                        <a:t>Santé Social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94" marR="6859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6516688" y="3644900"/>
          <a:ext cx="2155825" cy="7921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55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20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r>
                        <a:rPr lang="fr-FR" sz="1400" dirty="0" smtClean="0"/>
                        <a:t>Section Sportive</a:t>
                      </a:r>
                      <a:r>
                        <a:rPr lang="fr-FR" sz="1400" baseline="0" dirty="0" smtClean="0"/>
                        <a:t> Scolaire</a:t>
                      </a:r>
                      <a:endParaRPr lang="fr-FR" sz="1400" b="1" dirty="0"/>
                    </a:p>
                  </a:txBody>
                  <a:tcPr marL="44439" marR="4443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01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b="1" dirty="0" smtClean="0">
                          <a:effectLst/>
                        </a:rPr>
                        <a:t>Basket</a:t>
                      </a:r>
                      <a:endParaRPr lang="fr-FR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Image 46"/>
          <p:cNvPicPr>
            <a:picLocks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9263" y="-27384"/>
            <a:ext cx="1075920" cy="79208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4410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5013325"/>
            <a:ext cx="433388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11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88" y="5792788"/>
            <a:ext cx="139065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26988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211138" y="33338"/>
            <a:ext cx="7718425" cy="758825"/>
          </a:xfrm>
        </p:spPr>
        <p:txBody>
          <a:bodyPr/>
          <a:lstStyle/>
          <a:p>
            <a:pPr>
              <a:defRPr/>
            </a:pPr>
            <a:r>
              <a:rPr lang="fr-FR" altLang="fr-FR" dirty="0" smtClean="0">
                <a:solidFill>
                  <a:schemeClr val="bg1"/>
                </a:solidFill>
              </a:rPr>
              <a:t>Lycée </a:t>
            </a:r>
            <a:r>
              <a:rPr lang="fr-FR" altLang="fr-FR" dirty="0" err="1" smtClean="0">
                <a:solidFill>
                  <a:schemeClr val="bg1"/>
                </a:solidFill>
              </a:rPr>
              <a:t>Lapérouse</a:t>
            </a:r>
            <a:r>
              <a:rPr lang="fr-FR" altLang="fr-FR" dirty="0" smtClean="0">
                <a:solidFill>
                  <a:schemeClr val="bg1"/>
                </a:solidFill>
              </a:rPr>
              <a:t> Albi</a:t>
            </a:r>
          </a:p>
        </p:txBody>
      </p:sp>
      <p:pic>
        <p:nvPicPr>
          <p:cNvPr id="6" name="Image 43"/>
          <p:cNvPicPr>
            <a:picLocks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1" y="-27384"/>
            <a:ext cx="1003299" cy="819472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22" name="Tableau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676673"/>
              </p:ext>
            </p:extLst>
          </p:nvPr>
        </p:nvGraphicFramePr>
        <p:xfrm>
          <a:off x="427831" y="980728"/>
          <a:ext cx="8167688" cy="1876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8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69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43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62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3659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80285" algn="l"/>
                        </a:tabLst>
                      </a:pPr>
                      <a:r>
                        <a:rPr lang="fr-FR" sz="1600" dirty="0"/>
                        <a:t>Enseignements de </a:t>
                      </a:r>
                      <a:r>
                        <a:rPr lang="fr-FR" sz="1600" dirty="0" smtClean="0"/>
                        <a:t>spécialité bac généraux (4h)</a:t>
                      </a:r>
                      <a:endParaRPr lang="fr-FR" sz="1600" b="1" dirty="0"/>
                    </a:p>
                  </a:txBody>
                  <a:tcPr marL="44454" marR="44454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80285" algn="l"/>
                        </a:tabLst>
                      </a:pP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44451" marR="4445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99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Humanités </a:t>
                      </a:r>
                      <a:endParaRPr lang="fr-FR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Littérature et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 Philosophie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Sciences </a:t>
                      </a:r>
                      <a:endParaRPr lang="fr-FR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Economiques et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sociales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Anglais Monde Contemporain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Histoire des</a:t>
                      </a:r>
                      <a:r>
                        <a:rPr lang="fr-FR" sz="1200" baseline="0" dirty="0" smtClean="0"/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 smtClean="0"/>
                        <a:t>Arts</a:t>
                      </a:r>
                      <a:endParaRPr lang="fr-FR" sz="120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Musique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2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Histoire géographie, géopolitique et sciences politique</a:t>
                      </a: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>
                    <a:solidFill>
                      <a:srgbClr val="D6DB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Mathématiques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>
                    <a:solidFill>
                      <a:srgbClr val="D6DB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Sciences </a:t>
                      </a:r>
                      <a:r>
                        <a:rPr lang="fr-FR" sz="1200" dirty="0">
                          <a:effectLst/>
                        </a:rPr>
                        <a:t>de la Vie et de la Terre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>
                    <a:solidFill>
                      <a:srgbClr val="D6DB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Physique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Chimie</a:t>
                      </a:r>
                      <a:endParaRPr lang="fr-FR" sz="120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>
                    <a:solidFill>
                      <a:srgbClr val="D6DB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Numérique et</a:t>
                      </a:r>
                      <a:r>
                        <a:rPr lang="fr-FR" sz="1200" baseline="0" dirty="0" smtClean="0"/>
                        <a:t> Sciences Informatiques</a:t>
                      </a:r>
                      <a:endParaRPr lang="fr-FR" sz="12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5" marR="68585" marT="0" marB="0" anchor="ctr">
                    <a:solidFill>
                      <a:srgbClr val="D6DB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" name="ZoneTexte 2"/>
          <p:cNvSpPr txBox="1">
            <a:spLocks noChangeArrowheads="1"/>
          </p:cNvSpPr>
          <p:nvPr/>
        </p:nvSpPr>
        <p:spPr bwMode="auto">
          <a:xfrm>
            <a:off x="427831" y="2989387"/>
            <a:ext cx="816768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b="1" dirty="0">
                <a:latin typeface="Calibri" panose="020F0502020204030204" pitchFamily="34" charset="0"/>
              </a:rPr>
              <a:t>SECTION </a:t>
            </a:r>
            <a:r>
              <a:rPr lang="fr-FR" altLang="fr-FR" b="1" dirty="0" smtClean="0">
                <a:latin typeface="Calibri" panose="020F0502020204030204" pitchFamily="34" charset="0"/>
              </a:rPr>
              <a:t>BI-NATIONALE </a:t>
            </a:r>
            <a:r>
              <a:rPr lang="fr-FR" altLang="fr-FR" sz="2000" b="1" dirty="0" smtClean="0">
                <a:latin typeface="Calibri" panose="020F0502020204030204" pitchFamily="34" charset="0"/>
              </a:rPr>
              <a:t>BACHIBAC </a:t>
            </a:r>
            <a:r>
              <a:rPr lang="fr-FR" altLang="fr-FR" b="1" dirty="0" smtClean="0">
                <a:latin typeface="Calibri" panose="020F0502020204030204" pitchFamily="34" charset="0"/>
              </a:rPr>
              <a:t>: permet la délivrance simultanée du </a:t>
            </a:r>
            <a:r>
              <a:rPr lang="fr-FR" altLang="fr-FR" b="1" u="sng" dirty="0" smtClean="0">
                <a:latin typeface="Calibri" panose="020F0502020204030204" pitchFamily="34" charset="0"/>
              </a:rPr>
              <a:t>baccalauréat français </a:t>
            </a:r>
            <a:r>
              <a:rPr lang="fr-FR" altLang="fr-FR" b="1" dirty="0" smtClean="0">
                <a:latin typeface="Calibri" panose="020F0502020204030204" pitchFamily="34" charset="0"/>
              </a:rPr>
              <a:t>et du </a:t>
            </a:r>
            <a:r>
              <a:rPr lang="fr-FR" altLang="fr-FR" b="1" u="sng" dirty="0" err="1" smtClean="0">
                <a:latin typeface="Calibri" panose="020F0502020204030204" pitchFamily="34" charset="0"/>
              </a:rPr>
              <a:t>bachillerato</a:t>
            </a:r>
            <a:r>
              <a:rPr lang="fr-FR" altLang="fr-FR" b="1" u="sng" dirty="0" smtClean="0">
                <a:latin typeface="Calibri" panose="020F0502020204030204" pitchFamily="34" charset="0"/>
              </a:rPr>
              <a:t> espagnol</a:t>
            </a:r>
            <a:r>
              <a:rPr lang="fr-FR" altLang="fr-FR" b="1" dirty="0" smtClean="0">
                <a:latin typeface="Calibri" panose="020F0502020204030204" pitchFamily="34" charset="0"/>
              </a:rPr>
              <a:t>                  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b="1" dirty="0">
              <a:latin typeface="Calibri" panose="020F0502020204030204" pitchFamily="34" charset="0"/>
            </a:endParaRPr>
          </a:p>
        </p:txBody>
      </p:sp>
      <p:graphicFrame>
        <p:nvGraphicFramePr>
          <p:cNvPr id="24" name="Tableau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820302"/>
              </p:ext>
            </p:extLst>
          </p:nvPr>
        </p:nvGraphicFramePr>
        <p:xfrm>
          <a:off x="427831" y="3770231"/>
          <a:ext cx="6160393" cy="1132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3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07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33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8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965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80285" algn="l"/>
                        </a:tabLst>
                      </a:pPr>
                      <a:r>
                        <a:rPr lang="fr-FR" sz="1600" dirty="0" smtClean="0"/>
                        <a:t>Enseignements optionnels Première</a:t>
                      </a:r>
                      <a:r>
                        <a:rPr lang="fr-FR" sz="1600" baseline="0" dirty="0" smtClean="0"/>
                        <a:t> et Terminale</a:t>
                      </a:r>
                      <a:endParaRPr lang="fr-FR" sz="1600" b="1" dirty="0"/>
                    </a:p>
                  </a:txBody>
                  <a:tcPr marL="44464" marR="44464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32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Musique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600" marR="686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Histoire des Arts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600" marR="686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Latin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600" marR="686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Occitan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600" marR="686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Section européenne Anglais Histoire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600" marR="6860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leau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85886"/>
              </p:ext>
            </p:extLst>
          </p:nvPr>
        </p:nvGraphicFramePr>
        <p:xfrm>
          <a:off x="427832" y="4952379"/>
          <a:ext cx="6160392" cy="1081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9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099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8045" algn="l"/>
                        </a:tabLst>
                      </a:pPr>
                      <a:r>
                        <a:rPr lang="fr-FR" sz="1600" dirty="0" smtClean="0"/>
                        <a:t>Enseignements optionnels spécifiques au niveau  Terminale</a:t>
                      </a:r>
                      <a:endParaRPr lang="fr-FR" sz="1600" b="1" dirty="0"/>
                    </a:p>
                  </a:txBody>
                  <a:tcPr marL="44460" marR="4446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598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Droit</a:t>
                      </a:r>
                      <a:r>
                        <a:rPr lang="fr-FR" sz="1200" baseline="0" dirty="0" smtClean="0"/>
                        <a:t> et Grands Enjeux du Monde Contemporain</a:t>
                      </a:r>
                      <a:endParaRPr lang="fr-FR" sz="1200" dirty="0"/>
                    </a:p>
                  </a:txBody>
                  <a:tcPr marL="68595" marR="6859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Maths</a:t>
                      </a:r>
                      <a:r>
                        <a:rPr lang="fr-FR" sz="1200" baseline="0" dirty="0" smtClean="0"/>
                        <a:t> complémentaires</a:t>
                      </a:r>
                      <a:endParaRPr lang="fr-FR" sz="1200" dirty="0"/>
                    </a:p>
                  </a:txBody>
                  <a:tcPr marL="68595" marR="685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fr-FR" sz="12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expertes</a:t>
                      </a:r>
                      <a:endParaRPr lang="fr-FR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95" marR="6859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20"/>
          <a:stretch/>
        </p:blipFill>
        <p:spPr>
          <a:xfrm>
            <a:off x="2699792" y="2750201"/>
            <a:ext cx="1274315" cy="324063"/>
          </a:xfrm>
          <a:prstGeom prst="rect">
            <a:avLst/>
          </a:prstGeom>
        </p:spPr>
      </p:pic>
      <p:graphicFrame>
        <p:nvGraphicFramePr>
          <p:cNvPr id="27" name="Tableau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864395"/>
              </p:ext>
            </p:extLst>
          </p:nvPr>
        </p:nvGraphicFramePr>
        <p:xfrm>
          <a:off x="6660231" y="3770231"/>
          <a:ext cx="2155825" cy="7921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55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205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r>
                        <a:rPr lang="fr-FR" sz="1400" dirty="0" smtClean="0"/>
                        <a:t>Section Sportive</a:t>
                      </a:r>
                      <a:r>
                        <a:rPr lang="fr-FR" sz="1400" baseline="0" dirty="0" smtClean="0"/>
                        <a:t> Scolaire</a:t>
                      </a:r>
                      <a:endParaRPr lang="fr-FR" sz="1400" b="1" dirty="0"/>
                    </a:p>
                  </a:txBody>
                  <a:tcPr marL="44439" marR="4443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01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b="1" dirty="0" smtClean="0">
                          <a:effectLst/>
                        </a:rPr>
                        <a:t>Triathlon / Natation</a:t>
                      </a:r>
                      <a:endParaRPr lang="fr-FR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leau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339926"/>
              </p:ext>
            </p:extLst>
          </p:nvPr>
        </p:nvGraphicFramePr>
        <p:xfrm>
          <a:off x="6660230" y="5008213"/>
          <a:ext cx="2155825" cy="14563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55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20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r>
                        <a:rPr lang="fr-FR" sz="1400" dirty="0" smtClean="0"/>
                        <a:t>Pour réussir</a:t>
                      </a:r>
                      <a:r>
                        <a:rPr lang="fr-FR" sz="1400" baseline="0" dirty="0" smtClean="0"/>
                        <a:t> sa 2nde</a:t>
                      </a:r>
                      <a:endParaRPr lang="fr-FR" sz="1400" b="1" dirty="0"/>
                    </a:p>
                  </a:txBody>
                  <a:tcPr marL="44439" marR="4443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28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b="1" dirty="0" smtClean="0">
                          <a:effectLst/>
                        </a:rPr>
                        <a:t>Proposition</a:t>
                      </a:r>
                      <a:r>
                        <a:rPr lang="fr-FR" sz="1200" b="1" baseline="0" dirty="0" smtClean="0">
                          <a:effectLst/>
                        </a:rPr>
                        <a:t> de :</a:t>
                      </a:r>
                      <a:endParaRPr lang="fr-FR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b="1" dirty="0" smtClean="0">
                          <a:effectLst/>
                        </a:rPr>
                        <a:t>Tutorat</a:t>
                      </a:r>
                      <a:endParaRPr lang="fr-FR" sz="1200" b="1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b="1" baseline="0" dirty="0" smtClean="0">
                          <a:effectLst/>
                        </a:rPr>
                        <a:t>Tutorat entre pairs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b="1" baseline="0" dirty="0" smtClean="0">
                          <a:effectLst/>
                        </a:rPr>
                        <a:t>Travail sur la confiance en soi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b="1" baseline="0" dirty="0" smtClean="0">
                          <a:effectLst/>
                        </a:rPr>
                        <a:t>Accompagnement personnalisé</a:t>
                      </a:r>
                      <a:endParaRPr lang="fr-FR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endParaRPr lang="fr-FR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Rectangle 29"/>
          <p:cNvSpPr/>
          <p:nvPr/>
        </p:nvSpPr>
        <p:spPr>
          <a:xfrm rot="20729592">
            <a:off x="6610794" y="4031705"/>
            <a:ext cx="100228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4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Nouveau !</a:t>
            </a:r>
            <a:endParaRPr lang="fr-FR" sz="1400" b="1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6988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211138" y="0"/>
            <a:ext cx="7853362" cy="790575"/>
          </a:xfrm>
        </p:spPr>
        <p:txBody>
          <a:bodyPr/>
          <a:lstStyle/>
          <a:p>
            <a:pPr>
              <a:defRPr/>
            </a:pPr>
            <a:r>
              <a:rPr lang="fr-FR" altLang="fr-FR" dirty="0" smtClean="0">
                <a:solidFill>
                  <a:schemeClr val="bg1"/>
                </a:solidFill>
              </a:rPr>
              <a:t>Lycée </a:t>
            </a:r>
            <a:r>
              <a:rPr lang="fr-FR" altLang="fr-FR" dirty="0" err="1" smtClean="0">
                <a:solidFill>
                  <a:schemeClr val="bg1"/>
                </a:solidFill>
              </a:rPr>
              <a:t>Fonlabour</a:t>
            </a:r>
            <a:r>
              <a:rPr lang="fr-FR" altLang="fr-FR" dirty="0" smtClean="0">
                <a:solidFill>
                  <a:schemeClr val="bg1"/>
                </a:solidFill>
              </a:rPr>
              <a:t> Albi</a:t>
            </a:r>
          </a:p>
        </p:txBody>
      </p:sp>
      <p:pic>
        <p:nvPicPr>
          <p:cNvPr id="3" name="Image 40"/>
          <p:cNvPicPr>
            <a:picLocks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3"/>
          <a:stretch>
            <a:fillRect/>
          </a:stretch>
        </p:blipFill>
        <p:spPr bwMode="auto">
          <a:xfrm>
            <a:off x="8064500" y="-27384"/>
            <a:ext cx="1079750" cy="79208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454320" y="2014303"/>
            <a:ext cx="82296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fr-FR" altLang="fr-FR" b="1" dirty="0">
                <a:solidFill>
                  <a:srgbClr val="C00000"/>
                </a:solidFill>
                <a:latin typeface="Calibri" panose="020F0502020204030204" pitchFamily="34" charset="0"/>
              </a:rPr>
              <a:t>Bac Général </a:t>
            </a:r>
          </a:p>
        </p:txBody>
      </p:sp>
      <p:graphicFrame>
        <p:nvGraphicFramePr>
          <p:cNvPr id="17" name="Tableau 16">
            <a:extLst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257680"/>
              </p:ext>
            </p:extLst>
          </p:nvPr>
        </p:nvGraphicFramePr>
        <p:xfrm>
          <a:off x="533432" y="3200340"/>
          <a:ext cx="8229601" cy="1282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8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9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75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42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708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fr-FR" sz="1200" b="1" dirty="0"/>
                        <a:t>Enseignements optionnels (3h00)</a:t>
                      </a:r>
                    </a:p>
                  </a:txBody>
                  <a:tcPr marL="91451" marR="91451" marT="45668" marB="45668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endParaRPr lang="fr-FR" sz="1200" b="1" dirty="0"/>
                    </a:p>
                  </a:txBody>
                  <a:tcPr marL="91451" marR="91451" marT="45668" marB="4566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5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Maths complémentaires</a:t>
                      </a:r>
                    </a:p>
                  </a:txBody>
                  <a:tcPr marL="91451" marR="91451" marT="45668" marB="4566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Maths expertes</a:t>
                      </a:r>
                    </a:p>
                  </a:txBody>
                  <a:tcPr marL="91451" marR="91451" marT="45668" marB="4566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</a:rPr>
                        <a:t>Occitan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51" marR="91451" marT="45668" marB="4566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</a:rPr>
                        <a:t>Agronomie Economie Territoire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51" marR="91451" marT="45668" marB="4566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12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</a:rPr>
                        <a:t>Equitation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51" marR="91451" marT="45668" marB="4566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Golf</a:t>
                      </a:r>
                    </a:p>
                  </a:txBody>
                  <a:tcPr marL="91451" marR="91451" marT="45668" marB="4566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Rugby</a:t>
                      </a:r>
                    </a:p>
                  </a:txBody>
                  <a:tcPr marL="91451" marR="91451" marT="45668" marB="4566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Section Européenne DNL Anglais</a:t>
                      </a:r>
                    </a:p>
                  </a:txBody>
                  <a:tcPr marL="91451" marR="91451" marT="45668" marB="4566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8" name="Tableau 17">
            <a:extLst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836042"/>
              </p:ext>
            </p:extLst>
          </p:nvPr>
        </p:nvGraphicFramePr>
        <p:xfrm>
          <a:off x="538183" y="2415079"/>
          <a:ext cx="4089175" cy="673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2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6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7982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/>
                        <a:t>Enseignements de spécialité (4h00)</a:t>
                      </a:r>
                      <a:endParaRPr lang="fr-FR" sz="1200" dirty="0"/>
                    </a:p>
                  </a:txBody>
                  <a:tcPr marL="91476" marR="91476" marT="45709" marB="45709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dirty="0"/>
                    </a:p>
                  </a:txBody>
                  <a:tcPr marL="91447" marR="91447" marT="45729" marB="45729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91447" marR="91447" marT="45729" marB="4572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</a:rPr>
                        <a:t> Biologie-Ecologie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76" marR="91476" marT="45709" marB="45709" anchor="ctr"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</a:rPr>
                        <a:t>Mathématiques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76" marR="91476" marT="45709" marB="45709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</a:rPr>
                        <a:t> Physique-Chimie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76" marR="91476" marT="45709" marB="45709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529419" y="4658572"/>
            <a:ext cx="8424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fr-FR" altLang="fr-FR" b="1" dirty="0">
                <a:solidFill>
                  <a:srgbClr val="C00000"/>
                </a:solidFill>
                <a:latin typeface="Calibri" panose="020F0502020204030204" pitchFamily="34" charset="0"/>
              </a:rPr>
              <a:t>Bac Technologique « Sciences et Technologies de l’Agronomie et du Vivant »</a:t>
            </a:r>
          </a:p>
        </p:txBody>
      </p:sp>
      <p:graphicFrame>
        <p:nvGraphicFramePr>
          <p:cNvPr id="20" name="Tableau 19">
            <a:extLst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427813"/>
              </p:ext>
            </p:extLst>
          </p:nvPr>
        </p:nvGraphicFramePr>
        <p:xfrm>
          <a:off x="4648232" y="5092225"/>
          <a:ext cx="4051299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9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9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9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6330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fr-FR" sz="1200" b="1" dirty="0"/>
                        <a:t>Enseignements  optionnels (3h00)</a:t>
                      </a:r>
                    </a:p>
                  </a:txBody>
                  <a:tcPr marL="91451" marR="91451" marT="45711" marB="45711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endParaRPr lang="fr-FR" sz="1200" b="1" dirty="0"/>
                    </a:p>
                  </a:txBody>
                  <a:tcPr marL="91451" marR="91451" marT="45711" marB="4571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2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>
                          <a:effectLst/>
                        </a:rPr>
                        <a:t> Equitation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51" marR="91451"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Golf</a:t>
                      </a:r>
                    </a:p>
                  </a:txBody>
                  <a:tcPr marL="91451" marR="91451"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Rugby</a:t>
                      </a:r>
                    </a:p>
                  </a:txBody>
                  <a:tcPr marL="91451" marR="91451" marT="45711" marB="4571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>
                          <a:effectLst/>
                        </a:rPr>
                        <a:t>Occitan</a:t>
                      </a:r>
                      <a:endParaRPr lang="fr-FR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91451" marR="91451" marT="45711" marB="45711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leau 20">
            <a:extLst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809809"/>
              </p:ext>
            </p:extLst>
          </p:nvPr>
        </p:nvGraphicFramePr>
        <p:xfrm>
          <a:off x="599381" y="5092225"/>
          <a:ext cx="3960813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1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9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88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/>
                        <a:t>Enseignements de spécialité (4h00)</a:t>
                      </a:r>
                      <a:endParaRPr lang="fr-FR" sz="1200" dirty="0"/>
                    </a:p>
                  </a:txBody>
                  <a:tcPr marL="91450" marR="91450" marT="45705" marB="45705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dirty="0"/>
                    </a:p>
                  </a:txBody>
                  <a:tcPr marL="91447" marR="91447" marT="45729" marB="4572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7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Aménagement et valorisation des Espaces</a:t>
                      </a:r>
                      <a:endParaRPr lang="fr-FR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05" marB="457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Production Animale</a:t>
                      </a:r>
                      <a:endParaRPr lang="fr-FR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05" marB="4570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leau 21">
            <a:extLst>
              <a:ext uri="{FF2B5EF4-FFF2-40B4-BE49-F238E27FC236}">
                <a16:creationId xmlns:a16="http://schemas.microsoft.com/office/drawing/2014/main" id="{60FD5557-C6C2-4926-8E03-47C1395DC3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786107"/>
              </p:ext>
            </p:extLst>
          </p:nvPr>
        </p:nvGraphicFramePr>
        <p:xfrm>
          <a:off x="529419" y="990263"/>
          <a:ext cx="7952473" cy="894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6828">
                  <a:extLst>
                    <a:ext uri="{9D8B030D-6E8A-4147-A177-3AD203B41FA5}">
                      <a16:colId xmlns:a16="http://schemas.microsoft.com/office/drawing/2014/main" val="4267861513"/>
                    </a:ext>
                  </a:extLst>
                </a:gridCol>
                <a:gridCol w="1616827">
                  <a:extLst>
                    <a:ext uri="{9D8B030D-6E8A-4147-A177-3AD203B41FA5}">
                      <a16:colId xmlns:a16="http://schemas.microsoft.com/office/drawing/2014/main" val="644594277"/>
                    </a:ext>
                  </a:extLst>
                </a:gridCol>
                <a:gridCol w="1616828">
                  <a:extLst>
                    <a:ext uri="{9D8B030D-6E8A-4147-A177-3AD203B41FA5}">
                      <a16:colId xmlns:a16="http://schemas.microsoft.com/office/drawing/2014/main" val="855177507"/>
                    </a:ext>
                  </a:extLst>
                </a:gridCol>
                <a:gridCol w="1616828">
                  <a:extLst>
                    <a:ext uri="{9D8B030D-6E8A-4147-A177-3AD203B41FA5}">
                      <a16:colId xmlns:a16="http://schemas.microsoft.com/office/drawing/2014/main" val="3030846631"/>
                    </a:ext>
                  </a:extLst>
                </a:gridCol>
              </a:tblGrid>
              <a:tr h="306901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8045" algn="l"/>
                        </a:tabLst>
                      </a:pPr>
                      <a:r>
                        <a:rPr lang="fr-FR" sz="1400" dirty="0"/>
                        <a:t>1 enseignement optionnel en 2</a:t>
                      </a:r>
                      <a:r>
                        <a:rPr lang="fr-FR" sz="1400" baseline="30000" dirty="0"/>
                        <a:t>nde</a:t>
                      </a:r>
                      <a:r>
                        <a:rPr lang="fr-FR" sz="1400" dirty="0"/>
                        <a:t> GT : Ecologie-Agronomie-Territoires-Développement Durable (EATDD)</a:t>
                      </a:r>
                      <a:endParaRPr lang="fr-FR" sz="1400" b="1" dirty="0"/>
                    </a:p>
                  </a:txBody>
                  <a:tcPr marL="44459" marR="4445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6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>
                          <a:effectLst/>
                        </a:rPr>
                        <a:t>Equitation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Golf</a:t>
                      </a: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Rugby</a:t>
                      </a: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Occitan </a:t>
                      </a: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68045" algn="l"/>
                        </a:tabLst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Section Européenne DNL Anglais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68045" algn="l"/>
                        </a:tabLst>
                      </a:pP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94" marR="6859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5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4CBD2CB-B3DD-45F4-A8BF-7C7314F5ED25}" type="slidenum">
              <a:rPr lang="fr-FR" altLang="fr-FR" smtClean="0">
                <a:solidFill>
                  <a:srgbClr val="40404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fr-FR" altLang="fr-FR" smtClean="0">
              <a:solidFill>
                <a:srgbClr val="40404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-12700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Titre 4">
            <a:extLst/>
          </p:cNvPr>
          <p:cNvSpPr txBox="1">
            <a:spLocks/>
          </p:cNvSpPr>
          <p:nvPr/>
        </p:nvSpPr>
        <p:spPr>
          <a:xfrm>
            <a:off x="1690688" y="4816475"/>
            <a:ext cx="7273925" cy="204152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 kern="1200" cap="all">
                <a:solidFill>
                  <a:srgbClr val="FA5A00"/>
                </a:solidFill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9pPr>
          </a:lstStyle>
          <a:p>
            <a:pPr>
              <a:defRPr/>
            </a:pPr>
            <a:r>
              <a:rPr lang="fr-FR" sz="3600" dirty="0" smtClean="0">
                <a:solidFill>
                  <a:srgbClr val="088D53"/>
                </a:solidFill>
              </a:rPr>
              <a:t>Le lycée professionnel</a:t>
            </a:r>
            <a:r>
              <a:rPr lang="fr-FR" sz="3600" dirty="0">
                <a:solidFill>
                  <a:srgbClr val="088D53"/>
                </a:solidFill>
              </a:rPr>
              <a:t/>
            </a:r>
            <a:br>
              <a:rPr lang="fr-FR" sz="3600" dirty="0">
                <a:solidFill>
                  <a:srgbClr val="088D53"/>
                </a:solidFill>
              </a:rPr>
            </a:br>
            <a:r>
              <a:rPr lang="fr-FR" sz="3600" dirty="0" smtClean="0">
                <a:solidFill>
                  <a:srgbClr val="088D53"/>
                </a:solidFill>
              </a:rPr>
              <a:t>le </a:t>
            </a:r>
            <a:r>
              <a:rPr lang="fr-FR" sz="3600" dirty="0" err="1" smtClean="0">
                <a:solidFill>
                  <a:srgbClr val="088D53"/>
                </a:solidFill>
              </a:rPr>
              <a:t>cfa</a:t>
            </a:r>
            <a:r>
              <a:rPr lang="fr-FR" sz="3600" dirty="0" smtClean="0">
                <a:solidFill>
                  <a:srgbClr val="088D53"/>
                </a:solidFill>
              </a:rPr>
              <a:t> </a:t>
            </a:r>
            <a:r>
              <a:rPr lang="fr-FR" sz="3600" dirty="0" err="1" smtClean="0">
                <a:solidFill>
                  <a:srgbClr val="088D53"/>
                </a:solidFill>
              </a:rPr>
              <a:t>academique</a:t>
            </a:r>
            <a:endParaRPr lang="fr-FR" altLang="fr-FR" sz="3600" dirty="0">
              <a:solidFill>
                <a:srgbClr val="088D53"/>
              </a:solidFill>
              <a:latin typeface="Arial Black" panose="020B0604020202020204" pitchFamily="34" charset="0"/>
              <a:ea typeface="Arial Black" panose="020B0604020202020204" pitchFamily="34" charset="0"/>
              <a:cs typeface="Arial Black" panose="020B0604020202020204" pitchFamily="34" charset="0"/>
            </a:endParaRPr>
          </a:p>
        </p:txBody>
      </p:sp>
      <p:pic>
        <p:nvPicPr>
          <p:cNvPr id="17413" name="Picture 6" descr="Le bac professionnel, qu'est-ce que c'est ? - Onise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80238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693738" y="1268413"/>
            <a:ext cx="7931150" cy="4248150"/>
          </a:xfrm>
        </p:spPr>
        <p:txBody>
          <a:bodyPr/>
          <a:lstStyle/>
          <a:p>
            <a:pPr fontAlgn="base">
              <a:spcAft>
                <a:spcPct val="0"/>
              </a:spcAft>
              <a:buFont typeface="Arial" panose="020B0604020202020204" pitchFamily="34" charset="0"/>
              <a:buChar char="■"/>
            </a:pPr>
            <a:r>
              <a:rPr lang="fr-FR" altLang="fr-FR" sz="2000" smtClean="0">
                <a:ea typeface="Roboto"/>
              </a:rPr>
              <a:t>La voie professionnelle permet aux élèves de suivre des enseignements concrets pour apprendre un métier rapidement.</a:t>
            </a:r>
          </a:p>
          <a:p>
            <a:pPr fontAlgn="base">
              <a:spcAft>
                <a:spcPct val="0"/>
              </a:spcAft>
              <a:buFont typeface="Arial" panose="020B0604020202020204" pitchFamily="34" charset="0"/>
              <a:buChar char="■"/>
            </a:pPr>
            <a:endParaRPr lang="fr-FR" altLang="fr-FR" sz="2000" smtClean="0">
              <a:ea typeface="Roboto"/>
            </a:endParaRPr>
          </a:p>
          <a:p>
            <a:pPr fontAlgn="base">
              <a:spcAft>
                <a:spcPct val="0"/>
              </a:spcAft>
              <a:buFont typeface="Arial" panose="020B0604020202020204" pitchFamily="34" charset="0"/>
              <a:buChar char="■"/>
            </a:pPr>
            <a:r>
              <a:rPr lang="fr-FR" altLang="fr-FR" sz="2000" smtClean="0">
                <a:ea typeface="Roboto"/>
              </a:rPr>
              <a:t>Deux diplômes professionnels peuvent être préparés :</a:t>
            </a:r>
          </a:p>
          <a:p>
            <a:pPr lvl="1" fontAlgn="base">
              <a:spcAft>
                <a:spcPct val="0"/>
              </a:spcAft>
            </a:pPr>
            <a:r>
              <a:rPr lang="fr-FR" altLang="fr-FR" sz="1600" smtClean="0">
                <a:ea typeface="Roboto"/>
              </a:rPr>
              <a:t>Le CAP, en 2 ans, pour une insertion immédiate dans l’emploi                            ou une poursuite d’études;</a:t>
            </a:r>
          </a:p>
          <a:p>
            <a:pPr lvl="1" fontAlgn="base">
              <a:spcAft>
                <a:spcPct val="0"/>
              </a:spcAft>
            </a:pPr>
            <a:r>
              <a:rPr lang="fr-FR" altLang="fr-FR" sz="1600" smtClean="0">
                <a:ea typeface="Roboto"/>
              </a:rPr>
              <a:t>Le baccalauréat professionnel, en 3 ans, pour s’insérer dans l’emploi                      ou poursuivre des études supérieures.</a:t>
            </a:r>
          </a:p>
          <a:p>
            <a:pPr fontAlgn="base">
              <a:spcAft>
                <a:spcPct val="0"/>
              </a:spcAft>
              <a:buFont typeface="Arial" panose="020B0604020202020204" pitchFamily="34" charset="0"/>
              <a:buChar char="■"/>
            </a:pPr>
            <a:endParaRPr lang="fr-FR" altLang="fr-FR" sz="2000" smtClean="0">
              <a:ea typeface="Roboto"/>
            </a:endParaRPr>
          </a:p>
          <a:p>
            <a:pPr fontAlgn="base">
              <a:spcAft>
                <a:spcPct val="0"/>
              </a:spcAft>
              <a:buFont typeface="Arial" panose="020B0604020202020204" pitchFamily="34" charset="0"/>
              <a:buChar char="■"/>
            </a:pPr>
            <a:r>
              <a:rPr lang="fr-FR" altLang="fr-FR" sz="2000" smtClean="0">
                <a:ea typeface="Roboto"/>
              </a:rPr>
              <a:t>La formation peut être suivie :</a:t>
            </a:r>
          </a:p>
          <a:p>
            <a:pPr lvl="1" fontAlgn="base">
              <a:spcAft>
                <a:spcPct val="0"/>
              </a:spcAft>
            </a:pPr>
            <a:r>
              <a:rPr lang="fr-FR" altLang="fr-FR" sz="1600" smtClean="0">
                <a:ea typeface="Roboto"/>
              </a:rPr>
              <a:t>Sous statut scolaire dans un lycée, avec des périodes de stage en entreprise chaque année ;</a:t>
            </a:r>
          </a:p>
          <a:p>
            <a:pPr lvl="1" fontAlgn="base">
              <a:spcAft>
                <a:spcPct val="0"/>
              </a:spcAft>
            </a:pPr>
            <a:r>
              <a:rPr lang="fr-FR" altLang="fr-FR" sz="1600" smtClean="0">
                <a:ea typeface="Roboto"/>
              </a:rPr>
              <a:t>En apprentissage dans un lycée ou dans un CFA, avec un contrat de travail auprès d’un employeur.</a:t>
            </a:r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6E66822-A87F-4076-AFED-801B3D3D9382}" type="slidenum">
              <a:rPr lang="fr-FR" altLang="fr-FR" smtClean="0">
                <a:solidFill>
                  <a:srgbClr val="40404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fr-FR" altLang="fr-FR" smtClean="0">
              <a:solidFill>
                <a:srgbClr val="40404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-12700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Titre 1">
            <a:extLst/>
          </p:cNvPr>
          <p:cNvSpPr txBox="1">
            <a:spLocks/>
          </p:cNvSpPr>
          <p:nvPr/>
        </p:nvSpPr>
        <p:spPr>
          <a:xfrm>
            <a:off x="284163" y="120650"/>
            <a:ext cx="8609012" cy="65881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 kern="1200" cap="all">
                <a:solidFill>
                  <a:schemeClr val="tx1"/>
                </a:solidFill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9pPr>
          </a:lstStyle>
          <a:p>
            <a:pPr>
              <a:defRPr/>
            </a:pPr>
            <a:r>
              <a:rPr lang="fr-FR" smtClean="0">
                <a:solidFill>
                  <a:schemeClr val="bg1"/>
                </a:solidFill>
              </a:rPr>
              <a:t>La voie professionnelle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/>
          </p:cNvPr>
          <p:cNvSpPr>
            <a:spLocks noGrp="1"/>
          </p:cNvSpPr>
          <p:nvPr>
            <p:ph type="body" sz="quarter" idx="13"/>
          </p:nvPr>
        </p:nvSpPr>
        <p:spPr>
          <a:xfrm>
            <a:off x="827088" y="1196975"/>
            <a:ext cx="7931150" cy="4537075"/>
          </a:xfrm>
        </p:spPr>
        <p:txBody>
          <a:bodyPr/>
          <a:lstStyle/>
          <a:p>
            <a:pPr marL="0" indent="0">
              <a:spcBef>
                <a:spcPts val="0"/>
              </a:spcBef>
              <a:buFont typeface="Arial"/>
              <a:buNone/>
              <a:defRPr/>
            </a:pPr>
            <a:r>
              <a:rPr lang="fr-FR" sz="2800" dirty="0">
                <a:solidFill>
                  <a:schemeClr val="accent2"/>
                </a:solidFill>
              </a:rPr>
              <a:t>Des parcours plus personnalisés</a:t>
            </a:r>
          </a:p>
          <a:p>
            <a:pPr marL="0" indent="0">
              <a:spcBef>
                <a:spcPts val="0"/>
              </a:spcBef>
              <a:buFont typeface="Arial"/>
              <a:buNone/>
              <a:defRPr/>
            </a:pPr>
            <a:endParaRPr lang="fr-FR" sz="2000" dirty="0"/>
          </a:p>
          <a:p>
            <a:pPr>
              <a:spcBef>
                <a:spcPts val="0"/>
              </a:spcBef>
              <a:defRPr/>
            </a:pPr>
            <a:r>
              <a:rPr lang="fr-FR" sz="2000" dirty="0"/>
              <a:t>Des parcours plus progressifs grâce à des classes de seconde      par familles de </a:t>
            </a:r>
            <a:r>
              <a:rPr lang="fr-FR" sz="2000" dirty="0" smtClean="0"/>
              <a:t>métiers (sauf certaines formations) </a:t>
            </a:r>
            <a:r>
              <a:rPr lang="fr-FR" sz="2000" dirty="0"/>
              <a:t>: </a:t>
            </a:r>
          </a:p>
          <a:p>
            <a:pPr lvl="1">
              <a:spcBef>
                <a:spcPts val="0"/>
              </a:spcBef>
              <a:defRPr/>
            </a:pPr>
            <a:r>
              <a:rPr lang="fr-FR" sz="1500" dirty="0"/>
              <a:t>les élèves choisissent un secteur d’activité en fin de 3</a:t>
            </a:r>
            <a:r>
              <a:rPr lang="fr-FR" sz="1500" baseline="30000" dirty="0"/>
              <a:t>ème</a:t>
            </a:r>
            <a:r>
              <a:rPr lang="fr-FR" sz="1500" dirty="0"/>
              <a:t>, </a:t>
            </a:r>
          </a:p>
          <a:p>
            <a:pPr lvl="1">
              <a:spcBef>
                <a:spcPts val="0"/>
              </a:spcBef>
              <a:defRPr/>
            </a:pPr>
            <a:r>
              <a:rPr lang="fr-FR" sz="1500" dirty="0"/>
              <a:t>puis choisissent leur spécialité de baccalauréat à la fin de la 2</a:t>
            </a:r>
            <a:r>
              <a:rPr lang="fr-FR" sz="1500" baseline="30000" dirty="0"/>
              <a:t>de</a:t>
            </a:r>
            <a:r>
              <a:rPr lang="fr-FR" sz="1500" dirty="0"/>
              <a:t>, avec une meilleure connaissance des métiers ;</a:t>
            </a:r>
          </a:p>
          <a:p>
            <a:pPr>
              <a:defRPr/>
            </a:pPr>
            <a:endParaRPr lang="fr-FR" sz="2000" dirty="0"/>
          </a:p>
          <a:p>
            <a:pPr>
              <a:defRPr/>
            </a:pPr>
            <a:r>
              <a:rPr lang="fr-FR" sz="2000" dirty="0"/>
              <a:t>Plus d’accompagnement : 100 heures par an pour consolider        les apprentissages, se renforcer en français et mathématiques,                 et construire son projet d’avenir ;</a:t>
            </a:r>
          </a:p>
          <a:p>
            <a:pPr>
              <a:defRPr/>
            </a:pPr>
            <a:endParaRPr lang="fr-FR" sz="2000" dirty="0" smtClean="0"/>
          </a:p>
          <a:p>
            <a:pPr>
              <a:defRPr/>
            </a:pPr>
            <a:r>
              <a:rPr lang="fr-FR" sz="2000" dirty="0" smtClean="0"/>
              <a:t>Des poursuites d’études après le CAP (Certificat de spécialisation, FCIL, …) </a:t>
            </a:r>
            <a:r>
              <a:rPr lang="fr-FR" sz="2000" dirty="0"/>
              <a:t>comme après un Bac </a:t>
            </a:r>
            <a:r>
              <a:rPr lang="fr-FR" sz="2000" dirty="0" smtClean="0"/>
              <a:t>Pro (FCIL, CS, BTS, …) </a:t>
            </a:r>
            <a:endParaRPr lang="fr-FR" sz="2000" dirty="0"/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423B172-2E28-4C7A-9B42-F3BD7B9FCFA6}" type="slidenum">
              <a:rPr lang="fr-FR" altLang="fr-FR" smtClean="0">
                <a:solidFill>
                  <a:srgbClr val="40404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fr-FR" altLang="fr-FR" smtClean="0">
              <a:solidFill>
                <a:srgbClr val="40404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-12700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Titr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284163" y="120650"/>
            <a:ext cx="8609012" cy="658813"/>
          </a:xfrm>
        </p:spPr>
        <p:txBody>
          <a:bodyPr/>
          <a:lstStyle/>
          <a:p>
            <a:pPr>
              <a:defRPr/>
            </a:pPr>
            <a:r>
              <a:rPr lang="fr-FR" dirty="0">
                <a:solidFill>
                  <a:schemeClr val="bg1"/>
                </a:solidFill>
              </a:rPr>
              <a:t>La </a:t>
            </a:r>
            <a:r>
              <a:rPr lang="fr-FR" dirty="0" smtClean="0">
                <a:solidFill>
                  <a:schemeClr val="bg1"/>
                </a:solidFill>
              </a:rPr>
              <a:t>voie </a:t>
            </a:r>
            <a:r>
              <a:rPr lang="fr-FR" dirty="0">
                <a:solidFill>
                  <a:schemeClr val="bg1"/>
                </a:solidFill>
              </a:rPr>
              <a:t>professionnelle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/>
          </p:cNvPr>
          <p:cNvSpPr>
            <a:spLocks noGrp="1"/>
          </p:cNvSpPr>
          <p:nvPr>
            <p:ph type="body" sz="quarter" idx="13"/>
          </p:nvPr>
        </p:nvSpPr>
        <p:spPr>
          <a:xfrm>
            <a:off x="827088" y="1778000"/>
            <a:ext cx="8051800" cy="4537075"/>
          </a:xfrm>
        </p:spPr>
        <p:txBody>
          <a:bodyPr/>
          <a:lstStyle/>
          <a:p>
            <a:pPr marL="0" indent="0">
              <a:spcBef>
                <a:spcPts val="0"/>
              </a:spcBef>
              <a:buFont typeface="Arial"/>
              <a:buNone/>
              <a:defRPr/>
            </a:pPr>
            <a:r>
              <a:rPr lang="fr-FR" sz="2800" dirty="0">
                <a:solidFill>
                  <a:schemeClr val="accent2"/>
                </a:solidFill>
              </a:rPr>
              <a:t>Des parcours </a:t>
            </a:r>
            <a:r>
              <a:rPr lang="fr-FR" sz="2800" dirty="0" smtClean="0">
                <a:solidFill>
                  <a:schemeClr val="accent2"/>
                </a:solidFill>
              </a:rPr>
              <a:t>adaptés et sécurisés</a:t>
            </a:r>
            <a:endParaRPr lang="fr-FR" sz="2800" dirty="0">
              <a:solidFill>
                <a:schemeClr val="accent2"/>
              </a:solidFill>
            </a:endParaRPr>
          </a:p>
          <a:p>
            <a:pPr marL="0" indent="0">
              <a:spcBef>
                <a:spcPts val="0"/>
              </a:spcBef>
              <a:buFont typeface="Arial"/>
              <a:buNone/>
              <a:defRPr/>
            </a:pPr>
            <a:endParaRPr lang="fr-FR" sz="2000" dirty="0"/>
          </a:p>
          <a:p>
            <a:pPr>
              <a:spcBef>
                <a:spcPts val="0"/>
              </a:spcBef>
              <a:defRPr/>
            </a:pPr>
            <a:r>
              <a:rPr lang="fr-FR" sz="2000" dirty="0" smtClean="0"/>
              <a:t>Désormais les </a:t>
            </a:r>
            <a:r>
              <a:rPr lang="fr-FR" sz="2000" dirty="0"/>
              <a:t>l</a:t>
            </a:r>
            <a:r>
              <a:rPr lang="fr-FR" sz="2000" dirty="0" smtClean="0"/>
              <a:t>ycées publics proposent la plupart de leurs formations aussi en </a:t>
            </a:r>
            <a:r>
              <a:rPr lang="fr-FR" sz="2000" b="1" u="sng" dirty="0" smtClean="0"/>
              <a:t>apprentissage</a:t>
            </a:r>
            <a:r>
              <a:rPr lang="fr-FR" sz="2000" dirty="0" smtClean="0"/>
              <a:t>.  </a:t>
            </a:r>
          </a:p>
          <a:p>
            <a:pPr>
              <a:spcBef>
                <a:spcPts val="0"/>
              </a:spcBef>
              <a:defRPr/>
            </a:pPr>
            <a:endParaRPr lang="fr-FR" sz="1000" dirty="0"/>
          </a:p>
          <a:p>
            <a:pPr>
              <a:defRPr/>
            </a:pPr>
            <a:r>
              <a:rPr lang="fr-FR" sz="2000" dirty="0" smtClean="0"/>
              <a:t>Cela permet à chaque élève de débuter sa formation sous statut scolaire et de devenir apprenti à n’importe quel moment dès lors qu’il est prêt.</a:t>
            </a:r>
          </a:p>
          <a:p>
            <a:pPr>
              <a:defRPr/>
            </a:pPr>
            <a:endParaRPr lang="fr-FR" sz="1000" dirty="0"/>
          </a:p>
          <a:p>
            <a:pPr>
              <a:defRPr/>
            </a:pPr>
            <a:r>
              <a:rPr lang="fr-FR" sz="2000" dirty="0" smtClean="0"/>
              <a:t>En cas de rupture du contrat d’apprentissage l’élève peut retrouver un statut scolaire et poursuivre sa formation sans interruption jusqu’au diplôme.</a:t>
            </a:r>
            <a:endParaRPr lang="fr-FR" sz="2000" dirty="0"/>
          </a:p>
          <a:p>
            <a:pPr>
              <a:defRPr/>
            </a:pPr>
            <a:endParaRPr lang="fr-FR" sz="2000" dirty="0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34E6219-B5BF-4C18-A76A-A5030ADE2394}" type="slidenum">
              <a:rPr lang="fr-FR" altLang="fr-FR" smtClean="0">
                <a:solidFill>
                  <a:srgbClr val="40404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fr-FR" altLang="fr-FR" smtClean="0">
              <a:solidFill>
                <a:srgbClr val="404040"/>
              </a:solidFill>
            </a:endParaRPr>
          </a:p>
        </p:txBody>
      </p:sp>
      <p:pic>
        <p:nvPicPr>
          <p:cNvPr id="20484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855663"/>
            <a:ext cx="2595562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-12700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Titr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250825" y="0"/>
            <a:ext cx="7810500" cy="796925"/>
          </a:xfrm>
        </p:spPr>
        <p:txBody>
          <a:bodyPr/>
          <a:lstStyle/>
          <a:p>
            <a:pPr>
              <a:defRPr/>
            </a:pPr>
            <a:r>
              <a:rPr lang="fr-FR" dirty="0" smtClean="0">
                <a:solidFill>
                  <a:schemeClr val="bg1"/>
                </a:solidFill>
              </a:rPr>
              <a:t>L’APPRENTISSAGE EN LYCEE PUBLIC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fr-FR" dirty="0" smtClean="0"/>
              <a:t>Les 2de professionnelles </a:t>
            </a:r>
            <a:br>
              <a:rPr lang="fr-FR" dirty="0" smtClean="0"/>
            </a:br>
            <a:r>
              <a:rPr lang="fr-FR" dirty="0" smtClean="0"/>
              <a:t>famille de Métiers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2048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804863" y="1471613"/>
            <a:ext cx="7881937" cy="4598987"/>
          </a:xfrm>
        </p:spPr>
        <p:txBody>
          <a:bodyPr/>
          <a:lstStyle/>
          <a:p>
            <a:pPr fontAlgn="base">
              <a:spcAft>
                <a:spcPct val="0"/>
              </a:spcAft>
              <a:buFont typeface="Arial" panose="020B0604020202020204" pitchFamily="34" charset="0"/>
              <a:buChar char="■"/>
            </a:pPr>
            <a:endParaRPr lang="fr-FR" altLang="fr-FR" smtClean="0">
              <a:ea typeface="Roboto" charset="0"/>
            </a:endParaRPr>
          </a:p>
        </p:txBody>
      </p:sp>
      <p:sp>
        <p:nvSpPr>
          <p:cNvPr id="20484" name="Espace réservé du numéro de diapositive 4"/>
          <p:cNvSpPr>
            <a:spLocks noGrp="1"/>
          </p:cNvSpPr>
          <p:nvPr>
            <p:ph type="sldNum" sz="quarter" idx="14"/>
          </p:nvPr>
        </p:nvSpPr>
        <p:spPr bwMode="auto">
          <a:xfrm>
            <a:off x="8574088" y="6391275"/>
            <a:ext cx="5699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0DD1342-D033-4E07-8AE3-32C532C1B0CD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19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41313" y="1366838"/>
          <a:ext cx="8518526" cy="5389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9263">
                  <a:extLst>
                    <a:ext uri="{9D8B030D-6E8A-4147-A177-3AD203B41FA5}">
                      <a16:colId xmlns:a16="http://schemas.microsoft.com/office/drawing/2014/main" val="2110512478"/>
                    </a:ext>
                  </a:extLst>
                </a:gridCol>
                <a:gridCol w="4259263">
                  <a:extLst>
                    <a:ext uri="{9D8B030D-6E8A-4147-A177-3AD203B41FA5}">
                      <a16:colId xmlns:a16="http://schemas.microsoft.com/office/drawing/2014/main" val="1546585467"/>
                    </a:ext>
                  </a:extLst>
                </a:gridCol>
              </a:tblGrid>
              <a:tr h="378215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2de pro commune</a:t>
                      </a:r>
                      <a:endParaRPr lang="fr-FR" sz="1800" dirty="0"/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Vers</a:t>
                      </a:r>
                      <a:r>
                        <a:rPr lang="fr-FR" sz="1800" baseline="0" dirty="0" smtClean="0"/>
                        <a:t> les bac pro (1ere et </a:t>
                      </a:r>
                      <a:r>
                        <a:rPr lang="fr-FR" sz="1800" baseline="0" dirty="0" err="1" smtClean="0"/>
                        <a:t>Tle</a:t>
                      </a:r>
                      <a:r>
                        <a:rPr lang="fr-FR" sz="1800" baseline="0" dirty="0" smtClean="0"/>
                        <a:t>)</a:t>
                      </a:r>
                      <a:endParaRPr lang="fr-FR" sz="1800" dirty="0"/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447510916"/>
                  </a:ext>
                </a:extLst>
              </a:tr>
              <a:tr h="1229198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 de l’aéronautique</a:t>
                      </a:r>
                      <a:endParaRPr lang="fr-FR" sz="1800" dirty="0"/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Aéronautique</a:t>
                      </a:r>
                      <a:r>
                        <a:rPr lang="fr-FR" sz="1800" baseline="0" dirty="0" smtClean="0"/>
                        <a:t> </a:t>
                      </a:r>
                      <a:r>
                        <a:rPr lang="fr-FR" sz="1400" baseline="0" dirty="0" smtClean="0"/>
                        <a:t>option avionique ou système ou structure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Aviation générale</a:t>
                      </a: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221297523"/>
                  </a:ext>
                </a:extLst>
              </a:tr>
              <a:tr h="1229198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</a:t>
                      </a:r>
                      <a:r>
                        <a:rPr lang="fr-FR" sz="1800" baseline="0" dirty="0" smtClean="0"/>
                        <a:t> de l’agencement, de la menuiserie et de l’ameublement</a:t>
                      </a:r>
                      <a:endParaRPr lang="fr-FR" sz="1800" dirty="0"/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Etude et</a:t>
                      </a:r>
                      <a:r>
                        <a:rPr lang="fr-FR" sz="1800" baseline="0" dirty="0" smtClean="0"/>
                        <a:t> réalisation d’agencement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Technicien de fabrication bois et matériaux associés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Technicien menuisier agenceur</a:t>
                      </a:r>
                      <a:endParaRPr lang="fr-FR" sz="1800" dirty="0"/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474922329"/>
                  </a:ext>
                </a:extLst>
              </a:tr>
              <a:tr h="945537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 de l’alimentation</a:t>
                      </a:r>
                      <a:endParaRPr lang="fr-FR" sz="1800" dirty="0"/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Boucher charcutier traiteur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Boulanger pâtissier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Poissonnier écailler traiteur</a:t>
                      </a:r>
                      <a:endParaRPr lang="fr-FR" sz="1800" dirty="0"/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3547659475"/>
                  </a:ext>
                </a:extLst>
              </a:tr>
              <a:tr h="945537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 de l’hôtellerie</a:t>
                      </a:r>
                      <a:r>
                        <a:rPr lang="fr-FR" sz="1800" baseline="0" dirty="0" smtClean="0"/>
                        <a:t> et de la restauration</a:t>
                      </a:r>
                      <a:endParaRPr lang="fr-FR" sz="1800" dirty="0"/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Commercialisation et service en restauration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Cuisine </a:t>
                      </a:r>
                      <a:endParaRPr lang="fr-FR" sz="1800" dirty="0"/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292881164"/>
                  </a:ext>
                </a:extLst>
              </a:tr>
              <a:tr h="661876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</a:t>
                      </a:r>
                      <a:r>
                        <a:rPr lang="fr-FR" sz="1800" baseline="0" dirty="0" smtClean="0"/>
                        <a:t> de la beauté et du bien être</a:t>
                      </a:r>
                      <a:endParaRPr lang="fr-FR" sz="1800" dirty="0"/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Esthétique</a:t>
                      </a:r>
                      <a:r>
                        <a:rPr lang="fr-FR" sz="1800" baseline="0" dirty="0" smtClean="0"/>
                        <a:t> cosmétique parfumerie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Métiers de la coiffure</a:t>
                      </a:r>
                      <a:endParaRPr lang="fr-FR" sz="1800" dirty="0"/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2915378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760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numéro de diapositive 5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8625367-AAEB-4B37-8DD4-5A185142526E}" type="slidenum">
              <a:rPr lang="fr-FR" altLang="fr-FR" smtClean="0">
                <a:solidFill>
                  <a:srgbClr val="40404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fr-FR" altLang="fr-FR" smtClean="0">
              <a:solidFill>
                <a:srgbClr val="404040"/>
              </a:solidFill>
            </a:endParaRPr>
          </a:p>
        </p:txBody>
      </p:sp>
      <p:pic>
        <p:nvPicPr>
          <p:cNvPr id="7171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804863"/>
            <a:ext cx="8524875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-26988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173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-26988"/>
            <a:ext cx="54800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numéro de diapositive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6D8A5D6-0F70-4127-8562-D8B5AC23CB14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20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23850" y="333375"/>
          <a:ext cx="8720138" cy="5248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5901">
                  <a:extLst>
                    <a:ext uri="{9D8B030D-6E8A-4147-A177-3AD203B41FA5}">
                      <a16:colId xmlns:a16="http://schemas.microsoft.com/office/drawing/2014/main" val="1167990663"/>
                    </a:ext>
                  </a:extLst>
                </a:gridCol>
                <a:gridCol w="5304237">
                  <a:extLst>
                    <a:ext uri="{9D8B030D-6E8A-4147-A177-3AD203B41FA5}">
                      <a16:colId xmlns:a16="http://schemas.microsoft.com/office/drawing/2014/main" val="2126374807"/>
                    </a:ext>
                  </a:extLst>
                </a:gridCol>
              </a:tblGrid>
              <a:tr h="64003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2de pro commune</a:t>
                      </a:r>
                    </a:p>
                    <a:p>
                      <a:endParaRPr lang="fr-FR" sz="1800" dirty="0"/>
                    </a:p>
                  </a:txBody>
                  <a:tcPr marL="91430" marR="91430" marT="45699" marB="45699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Vers</a:t>
                      </a:r>
                      <a:r>
                        <a:rPr lang="fr-FR" sz="1800" baseline="0" dirty="0" smtClean="0"/>
                        <a:t> les bac pro (1ere et </a:t>
                      </a:r>
                      <a:r>
                        <a:rPr lang="fr-FR" sz="1800" baseline="0" dirty="0" err="1" smtClean="0"/>
                        <a:t>Tle</a:t>
                      </a:r>
                      <a:r>
                        <a:rPr lang="fr-FR" sz="1800" baseline="0" dirty="0" smtClean="0"/>
                        <a:t>)</a:t>
                      </a:r>
                      <a:endParaRPr lang="fr-FR" sz="1800" dirty="0" smtClean="0"/>
                    </a:p>
                    <a:p>
                      <a:endParaRPr lang="fr-FR" sz="1800" dirty="0"/>
                    </a:p>
                  </a:txBody>
                  <a:tcPr marL="91430" marR="91430" marT="45699" marB="45699"/>
                </a:tc>
                <a:extLst>
                  <a:ext uri="{0D108BD9-81ED-4DB2-BD59-A6C34878D82A}">
                    <a16:rowId xmlns:a16="http://schemas.microsoft.com/office/drawing/2014/main" val="1739527613"/>
                  </a:ext>
                </a:extLst>
              </a:tr>
              <a:tr h="2224985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 de la construction</a:t>
                      </a:r>
                      <a:r>
                        <a:rPr lang="fr-FR" sz="1800" baseline="0" dirty="0" smtClean="0"/>
                        <a:t> durable du bâtiment et des travaux publics</a:t>
                      </a:r>
                      <a:endParaRPr lang="fr-FR" sz="1800" dirty="0"/>
                    </a:p>
                  </a:txBody>
                  <a:tcPr marL="91430" marR="91430" marT="45699" marB="45699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Aménagement</a:t>
                      </a:r>
                      <a:r>
                        <a:rPr lang="fr-FR" sz="1800" baseline="0" dirty="0" smtClean="0"/>
                        <a:t> et finition du bâtiment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Intervention sur le patrimoine bâti </a:t>
                      </a:r>
                      <a:r>
                        <a:rPr lang="fr-FR" sz="1400" baseline="0" dirty="0" smtClean="0"/>
                        <a:t>option maçonnerie ou charpente ou couverture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Menuiserie aluminium verre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Ouvrage du bâtiment: métallerie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Technicien du bâtiment: organisation et réalisation du gros œuvre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Travaux publics</a:t>
                      </a:r>
                    </a:p>
                  </a:txBody>
                  <a:tcPr marL="91430" marR="91430" marT="45699" marB="45699"/>
                </a:tc>
                <a:extLst>
                  <a:ext uri="{0D108BD9-81ED-4DB2-BD59-A6C34878D82A}">
                    <a16:rowId xmlns:a16="http://schemas.microsoft.com/office/drawing/2014/main" val="1380828604"/>
                  </a:ext>
                </a:extLst>
              </a:tr>
              <a:tr h="1188671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 de la gestion administrative,</a:t>
                      </a:r>
                      <a:r>
                        <a:rPr lang="fr-FR" sz="1800" baseline="0" dirty="0" smtClean="0"/>
                        <a:t> du transport et de la logistique</a:t>
                      </a:r>
                      <a:endParaRPr lang="fr-FR" sz="1800" dirty="0"/>
                    </a:p>
                  </a:txBody>
                  <a:tcPr marL="91430" marR="91430" marT="45699" marB="45699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Assistance à la gestion des organisations</a:t>
                      </a:r>
                      <a:r>
                        <a:rPr lang="fr-FR" sz="1800" baseline="0" dirty="0" smtClean="0"/>
                        <a:t> et de leurs activités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Logistique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Organisation de transport de marchandises</a:t>
                      </a:r>
                    </a:p>
                  </a:txBody>
                  <a:tcPr marL="91430" marR="91430" marT="45699" marB="45699"/>
                </a:tc>
                <a:extLst>
                  <a:ext uri="{0D108BD9-81ED-4DB2-BD59-A6C34878D82A}">
                    <a16:rowId xmlns:a16="http://schemas.microsoft.com/office/drawing/2014/main" val="3687289013"/>
                  </a:ext>
                </a:extLst>
              </a:tr>
              <a:tr h="1194584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 de la maintenance</a:t>
                      </a:r>
                      <a:r>
                        <a:rPr lang="fr-FR" sz="1800" baseline="0" dirty="0" smtClean="0"/>
                        <a:t> des matériels et des véhicules</a:t>
                      </a:r>
                      <a:endParaRPr lang="fr-FR" sz="1800" dirty="0"/>
                    </a:p>
                  </a:txBody>
                  <a:tcPr marL="91430" marR="91430" marT="45699" marB="45699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Maintenance des matériels</a:t>
                      </a:r>
                      <a:r>
                        <a:rPr lang="fr-FR" sz="1800" baseline="0" dirty="0" smtClean="0"/>
                        <a:t> </a:t>
                      </a:r>
                      <a:r>
                        <a:rPr lang="fr-FR" sz="1400" baseline="0" dirty="0" smtClean="0"/>
                        <a:t>(option A:matériels agricoles/ B: construction et manutention/ C: espaces verts)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Maintenance des véhicules </a:t>
                      </a:r>
                      <a:r>
                        <a:rPr lang="fr-FR" sz="1400" baseline="0" dirty="0" smtClean="0"/>
                        <a:t>(option A: voiture particulière/ B: transport routier/c: motocycle)</a:t>
                      </a:r>
                      <a:endParaRPr lang="fr-FR" sz="1400" dirty="0"/>
                    </a:p>
                  </a:txBody>
                  <a:tcPr marL="91430" marR="91430" marT="45699" marB="45699"/>
                </a:tc>
                <a:extLst>
                  <a:ext uri="{0D108BD9-81ED-4DB2-BD59-A6C34878D82A}">
                    <a16:rowId xmlns:a16="http://schemas.microsoft.com/office/drawing/2014/main" val="3509329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97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numéro de diapositive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2138308-493B-4998-AB96-6BC6A106B4AB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21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79388" y="188913"/>
          <a:ext cx="8713788" cy="655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894">
                  <a:extLst>
                    <a:ext uri="{9D8B030D-6E8A-4147-A177-3AD203B41FA5}">
                      <a16:colId xmlns:a16="http://schemas.microsoft.com/office/drawing/2014/main" val="1994584524"/>
                    </a:ext>
                  </a:extLst>
                </a:gridCol>
                <a:gridCol w="4356894">
                  <a:extLst>
                    <a:ext uri="{9D8B030D-6E8A-4147-A177-3AD203B41FA5}">
                      <a16:colId xmlns:a16="http://schemas.microsoft.com/office/drawing/2014/main" val="1558907621"/>
                    </a:ext>
                  </a:extLst>
                </a:gridCol>
              </a:tblGrid>
              <a:tr h="64012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2de pro commune</a:t>
                      </a:r>
                    </a:p>
                    <a:p>
                      <a:endParaRPr lang="fr-FR" sz="1800" dirty="0"/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Vers</a:t>
                      </a:r>
                      <a:r>
                        <a:rPr lang="fr-FR" sz="1800" baseline="0" dirty="0" smtClean="0"/>
                        <a:t> les bac pro (1ere et </a:t>
                      </a:r>
                      <a:r>
                        <a:rPr lang="fr-FR" sz="1800" baseline="0" dirty="0" err="1" smtClean="0"/>
                        <a:t>Tle</a:t>
                      </a:r>
                      <a:r>
                        <a:rPr lang="fr-FR" sz="1800" baseline="0" dirty="0" smtClean="0"/>
                        <a:t>)</a:t>
                      </a:r>
                      <a:endParaRPr lang="fr-FR" sz="1800" dirty="0" smtClean="0"/>
                    </a:p>
                    <a:p>
                      <a:endParaRPr lang="fr-FR" sz="1800" dirty="0"/>
                    </a:p>
                  </a:txBody>
                  <a:tcPr marL="91449" marR="91449" marT="45723" marB="45723"/>
                </a:tc>
                <a:extLst>
                  <a:ext uri="{0D108BD9-81ED-4DB2-BD59-A6C34878D82A}">
                    <a16:rowId xmlns:a16="http://schemas.microsoft.com/office/drawing/2014/main" val="3986676828"/>
                  </a:ext>
                </a:extLst>
              </a:tr>
              <a:tr h="201182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Métiers de la mer</a:t>
                      </a:r>
                    </a:p>
                    <a:p>
                      <a:endParaRPr lang="fr-FR" sz="1800" dirty="0"/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Conduite et gestion des entreprises maritime-commerce/plaisance professionnelle option voile; yacht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Conduite et gestion des entreprises de maritimes –pêche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Électromécanicien marine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Polyvalent navigant pont/machine</a:t>
                      </a:r>
                      <a:endParaRPr lang="fr-FR" sz="1800" dirty="0"/>
                    </a:p>
                  </a:txBody>
                  <a:tcPr marL="91449" marR="91449" marT="45723" marB="45723"/>
                </a:tc>
                <a:extLst>
                  <a:ext uri="{0D108BD9-81ED-4DB2-BD59-A6C34878D82A}">
                    <a16:rowId xmlns:a16="http://schemas.microsoft.com/office/drawing/2014/main" val="2752508205"/>
                  </a:ext>
                </a:extLst>
              </a:tr>
              <a:tr h="2438576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 de la réalisation d’ensembles mécaniques</a:t>
                      </a:r>
                      <a:r>
                        <a:rPr lang="fr-FR" sz="1800" baseline="0" dirty="0" smtClean="0"/>
                        <a:t> et industriels</a:t>
                      </a:r>
                      <a:endParaRPr lang="fr-FR" sz="1800" dirty="0"/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Fonderie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Microtechniques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Technicien</a:t>
                      </a:r>
                      <a:r>
                        <a:rPr lang="fr-FR" sz="1800" baseline="0" dirty="0" smtClean="0"/>
                        <a:t> en réalisation de produits mécaniques</a:t>
                      </a:r>
                      <a:r>
                        <a:rPr lang="fr-FR" sz="1400" baseline="0" dirty="0" smtClean="0"/>
                        <a:t> option réalisation et suivi de production ou réalisation et maintenance des outillages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Technicien en chaudronnerie industrielle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Technicien modeleur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Traitement des matériaux</a:t>
                      </a:r>
                      <a:endParaRPr lang="fr-FR" sz="1800" dirty="0"/>
                    </a:p>
                  </a:txBody>
                  <a:tcPr marL="91449" marR="91449" marT="45723" marB="45723"/>
                </a:tc>
                <a:extLst>
                  <a:ext uri="{0D108BD9-81ED-4DB2-BD59-A6C34878D82A}">
                    <a16:rowId xmlns:a16="http://schemas.microsoft.com/office/drawing/2014/main" val="3986375311"/>
                  </a:ext>
                </a:extLst>
              </a:tr>
              <a:tr h="1462673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 de la relation client</a:t>
                      </a:r>
                      <a:endParaRPr lang="fr-FR" sz="1800" dirty="0"/>
                    </a:p>
                  </a:txBody>
                  <a:tcPr marL="91449" marR="91449"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Métiers de l’accueil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Métier du commerce et de la vente </a:t>
                      </a:r>
                      <a:r>
                        <a:rPr lang="fr-FR" sz="1400" dirty="0" smtClean="0"/>
                        <a:t>option</a:t>
                      </a:r>
                      <a:r>
                        <a:rPr lang="fr-FR" sz="1400" baseline="0" dirty="0" smtClean="0"/>
                        <a:t> A: animation et gestion de l’espace commercial ou option B: prospection clientèle et valorisation de l’offre commerciale</a:t>
                      </a:r>
                      <a:endParaRPr lang="fr-FR" sz="1400" dirty="0"/>
                    </a:p>
                  </a:txBody>
                  <a:tcPr marL="91449" marR="91449" marT="45723" marB="45723"/>
                </a:tc>
                <a:extLst>
                  <a:ext uri="{0D108BD9-81ED-4DB2-BD59-A6C34878D82A}">
                    <a16:rowId xmlns:a16="http://schemas.microsoft.com/office/drawing/2014/main" val="14972105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450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numéro de diapositive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001F85E-0864-4E01-8CE9-B0BA02F43044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22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79388" y="260350"/>
          <a:ext cx="8640762" cy="6569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381">
                  <a:extLst>
                    <a:ext uri="{9D8B030D-6E8A-4147-A177-3AD203B41FA5}">
                      <a16:colId xmlns:a16="http://schemas.microsoft.com/office/drawing/2014/main" val="2890569411"/>
                    </a:ext>
                  </a:extLst>
                </a:gridCol>
                <a:gridCol w="4320381">
                  <a:extLst>
                    <a:ext uri="{9D8B030D-6E8A-4147-A177-3AD203B41FA5}">
                      <a16:colId xmlns:a16="http://schemas.microsoft.com/office/drawing/2014/main" val="578430942"/>
                    </a:ext>
                  </a:extLst>
                </a:gridCol>
              </a:tblGrid>
              <a:tr h="64007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2de pro commune</a:t>
                      </a:r>
                    </a:p>
                    <a:p>
                      <a:endParaRPr lang="fr-FR" sz="1800" dirty="0"/>
                    </a:p>
                  </a:txBody>
                  <a:tcPr marL="91438" marR="91438" marT="45719" marB="45719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Vers</a:t>
                      </a:r>
                      <a:r>
                        <a:rPr lang="fr-FR" sz="1800" baseline="0" dirty="0" smtClean="0"/>
                        <a:t> les bac pro (1ere et </a:t>
                      </a:r>
                      <a:r>
                        <a:rPr lang="fr-FR" sz="1800" baseline="0" dirty="0" err="1" smtClean="0"/>
                        <a:t>Tle</a:t>
                      </a:r>
                      <a:r>
                        <a:rPr lang="fr-FR" sz="1800" baseline="0" smtClean="0"/>
                        <a:t>)</a:t>
                      </a:r>
                      <a:endParaRPr lang="fr-FR" sz="1800" smtClean="0"/>
                    </a:p>
                    <a:p>
                      <a:endParaRPr lang="fr-FR" sz="1800" dirty="0"/>
                    </a:p>
                  </a:txBody>
                  <a:tcPr marL="91438" marR="91438" marT="45719" marB="45719"/>
                </a:tc>
                <a:extLst>
                  <a:ext uri="{0D108BD9-81ED-4DB2-BD59-A6C34878D82A}">
                    <a16:rowId xmlns:a16="http://schemas.microsoft.com/office/drawing/2014/main" val="3352225416"/>
                  </a:ext>
                </a:extLst>
              </a:tr>
              <a:tr h="937921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 des études et de la modélisation numérique</a:t>
                      </a:r>
                      <a:r>
                        <a:rPr lang="fr-FR" sz="1800" baseline="0" dirty="0" smtClean="0"/>
                        <a:t> du bâtiment</a:t>
                      </a:r>
                      <a:endParaRPr lang="fr-FR" sz="1800" dirty="0"/>
                    </a:p>
                  </a:txBody>
                  <a:tcPr marL="91438" marR="91438" marT="45719" marB="45719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Technicien d’études du bâtiment </a:t>
                      </a:r>
                      <a:r>
                        <a:rPr lang="fr-FR" sz="1400" dirty="0" smtClean="0"/>
                        <a:t>option A: études et économie ou option B: assistant architecte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Technicien géomètre topographe</a:t>
                      </a:r>
                      <a:endParaRPr lang="fr-FR" sz="1800" dirty="0"/>
                    </a:p>
                  </a:txBody>
                  <a:tcPr marL="91438" marR="91438" marT="45719" marB="45719"/>
                </a:tc>
                <a:extLst>
                  <a:ext uri="{0D108BD9-81ED-4DB2-BD59-A6C34878D82A}">
                    <a16:rowId xmlns:a16="http://schemas.microsoft.com/office/drawing/2014/main" val="1684265858"/>
                  </a:ext>
                </a:extLst>
              </a:tr>
              <a:tr h="1540869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 de industrie graphiques et de la communication</a:t>
                      </a:r>
                      <a:endParaRPr lang="fr-FR" sz="1800" dirty="0"/>
                    </a:p>
                  </a:txBody>
                  <a:tcPr marL="91438" marR="91438" marT="45719" marB="45719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Façonnage de produits</a:t>
                      </a:r>
                      <a:r>
                        <a:rPr lang="fr-FR" sz="1800" baseline="0" dirty="0" smtClean="0"/>
                        <a:t> imprimés, routage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Réalisation de produits imprimés et </a:t>
                      </a:r>
                      <a:r>
                        <a:rPr lang="fr-FR" sz="1800" baseline="0" dirty="0" err="1" smtClean="0"/>
                        <a:t>plurimédia</a:t>
                      </a:r>
                      <a:r>
                        <a:rPr lang="fr-FR" sz="1800" baseline="0" dirty="0" smtClean="0"/>
                        <a:t> </a:t>
                      </a:r>
                      <a:r>
                        <a:rPr lang="fr-FR" sz="1400" baseline="0" dirty="0" smtClean="0"/>
                        <a:t>option A: productions graphiques ou B: productions imprimées</a:t>
                      </a:r>
                      <a:endParaRPr lang="fr-FR" sz="1400" dirty="0"/>
                    </a:p>
                  </a:txBody>
                  <a:tcPr marL="91438" marR="91438" marT="45719" marB="45719"/>
                </a:tc>
                <a:extLst>
                  <a:ext uri="{0D108BD9-81ED-4DB2-BD59-A6C34878D82A}">
                    <a16:rowId xmlns:a16="http://schemas.microsoft.com/office/drawing/2014/main" val="2672465235"/>
                  </a:ext>
                </a:extLst>
              </a:tr>
              <a:tr h="3450207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Métiers des transitions numérique et énergétique</a:t>
                      </a:r>
                      <a:endParaRPr lang="fr-FR" sz="1800" dirty="0"/>
                    </a:p>
                  </a:txBody>
                  <a:tcPr marL="91438" marR="91438" marT="45719" marB="45719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Installateur en chauffage, climatisation et énergies renouvelables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Maintenance et efficacité énergétique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 smtClean="0"/>
                        <a:t>Métiers de l’électricité</a:t>
                      </a:r>
                      <a:r>
                        <a:rPr lang="fr-FR" sz="1800" baseline="0" dirty="0" smtClean="0"/>
                        <a:t> et de ses environnements connectés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Métiers du froid et des énergies renouvelables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baseline="0" dirty="0" smtClean="0"/>
                        <a:t>Systèmes numériques </a:t>
                      </a:r>
                      <a:r>
                        <a:rPr lang="fr-FR" sz="1400" baseline="0" dirty="0" smtClean="0"/>
                        <a:t>option A: sureté et sécurité des infrastructures de l’habitat et du tertiaire/ B: audiovisuels, réseau et équipement domestiques/ C: réseaux informatiques et systèmes communicants</a:t>
                      </a:r>
                      <a:endParaRPr lang="fr-FR" sz="1400" dirty="0"/>
                    </a:p>
                  </a:txBody>
                  <a:tcPr marL="91438" marR="91438" marT="45719" marB="45719"/>
                </a:tc>
                <a:extLst>
                  <a:ext uri="{0D108BD9-81ED-4DB2-BD59-A6C34878D82A}">
                    <a16:rowId xmlns:a16="http://schemas.microsoft.com/office/drawing/2014/main" val="39775853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580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804863" y="1471613"/>
            <a:ext cx="7881937" cy="4598987"/>
          </a:xfrm>
        </p:spPr>
        <p:txBody>
          <a:bodyPr/>
          <a:lstStyle/>
          <a:p>
            <a:pPr fontAlgn="base">
              <a:spcAft>
                <a:spcPct val="0"/>
              </a:spcAft>
              <a:buFont typeface="Arial" panose="020B0604020202020204" pitchFamily="34" charset="0"/>
              <a:buChar char="■"/>
            </a:pPr>
            <a:endParaRPr lang="fr-FR" altLang="fr-FR" smtClean="0">
              <a:ea typeface="Roboto" charset="0"/>
            </a:endParaRPr>
          </a:p>
        </p:txBody>
      </p:sp>
      <p:sp>
        <p:nvSpPr>
          <p:cNvPr id="24579" name="Espace réservé du numéro de diapositive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0955CD4-1A92-46BE-B6C5-C970EFBF5D5E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23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79388" y="188913"/>
          <a:ext cx="8785226" cy="6126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613">
                  <a:extLst>
                    <a:ext uri="{9D8B030D-6E8A-4147-A177-3AD203B41FA5}">
                      <a16:colId xmlns:a16="http://schemas.microsoft.com/office/drawing/2014/main" val="794062765"/>
                    </a:ext>
                  </a:extLst>
                </a:gridCol>
                <a:gridCol w="4392613">
                  <a:extLst>
                    <a:ext uri="{9D8B030D-6E8A-4147-A177-3AD203B41FA5}">
                      <a16:colId xmlns:a16="http://schemas.microsoft.com/office/drawing/2014/main" val="1053372205"/>
                    </a:ext>
                  </a:extLst>
                </a:gridCol>
              </a:tblGrid>
              <a:tr h="639992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2de pro famille de métiers domaine agricole</a:t>
                      </a:r>
                      <a:endParaRPr lang="fr-FR" sz="1800" dirty="0"/>
                    </a:p>
                  </a:txBody>
                  <a:tcPr marL="91436" marR="91436" marT="45714" marB="45714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Vers les bac pro (1ere et </a:t>
                      </a:r>
                      <a:r>
                        <a:rPr lang="fr-FR" sz="1800" dirty="0" err="1" smtClean="0"/>
                        <a:t>Tle</a:t>
                      </a:r>
                      <a:r>
                        <a:rPr lang="fr-FR" sz="1800" dirty="0" smtClean="0"/>
                        <a:t>)</a:t>
                      </a:r>
                      <a:endParaRPr lang="fr-FR" sz="1800" dirty="0"/>
                    </a:p>
                  </a:txBody>
                  <a:tcPr marL="91436" marR="91436" marT="45714" marB="45714"/>
                </a:tc>
                <a:extLst>
                  <a:ext uri="{0D108BD9-81ED-4DB2-BD59-A6C34878D82A}">
                    <a16:rowId xmlns:a16="http://schemas.microsoft.com/office/drawing/2014/main" val="1074925193"/>
                  </a:ext>
                </a:extLst>
              </a:tr>
              <a:tr h="914386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Métiers de l’alimentation-bio-industrie-laboratoire</a:t>
                      </a:r>
                      <a:endParaRPr lang="fr-FR" sz="1800" dirty="0"/>
                    </a:p>
                  </a:txBody>
                  <a:tcPr marL="91436" marR="91436" marT="45714" marB="45714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Bio-industries de transformation</a:t>
                      </a:r>
                    </a:p>
                    <a:p>
                      <a:r>
                        <a:rPr lang="fr-FR" sz="1800" dirty="0" smtClean="0"/>
                        <a:t>Laboratoire contrôle qualité</a:t>
                      </a:r>
                    </a:p>
                    <a:p>
                      <a:endParaRPr lang="fr-FR" sz="1800" dirty="0"/>
                    </a:p>
                  </a:txBody>
                  <a:tcPr marL="91436" marR="91436" marT="45714" marB="45714"/>
                </a:tc>
                <a:extLst>
                  <a:ext uri="{0D108BD9-81ED-4DB2-BD59-A6C34878D82A}">
                    <a16:rowId xmlns:a16="http://schemas.microsoft.com/office/drawing/2014/main" val="1345167812"/>
                  </a:ext>
                </a:extLst>
              </a:tr>
              <a:tr h="1462843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Métiers de la nature- jardin -paysage- forets</a:t>
                      </a:r>
                      <a:endParaRPr lang="fr-FR" sz="1800" dirty="0"/>
                    </a:p>
                  </a:txBody>
                  <a:tcPr marL="91436" marR="91436" marT="45714" marB="45714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Aménagements paysagers</a:t>
                      </a:r>
                    </a:p>
                    <a:p>
                      <a:r>
                        <a:rPr lang="fr-FR" sz="1800" dirty="0" smtClean="0"/>
                        <a:t>Forêt</a:t>
                      </a:r>
                    </a:p>
                    <a:p>
                      <a:r>
                        <a:rPr lang="fr-FR" sz="1800" dirty="0" smtClean="0"/>
                        <a:t>Gestion des milieux naturels et de la faune</a:t>
                      </a:r>
                    </a:p>
                    <a:p>
                      <a:endParaRPr lang="fr-FR" sz="1800" dirty="0"/>
                    </a:p>
                  </a:txBody>
                  <a:tcPr marL="91436" marR="91436" marT="45714" marB="45714"/>
                </a:tc>
                <a:extLst>
                  <a:ext uri="{0D108BD9-81ED-4DB2-BD59-A6C34878D82A}">
                    <a16:rowId xmlns:a16="http://schemas.microsoft.com/office/drawing/2014/main" val="409794158"/>
                  </a:ext>
                </a:extLst>
              </a:tr>
              <a:tr h="3108940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Métiers des productions</a:t>
                      </a:r>
                      <a:endParaRPr lang="fr-FR" sz="1800" dirty="0"/>
                    </a:p>
                  </a:txBody>
                  <a:tcPr marL="91436" marR="91436" marT="45714" marB="45714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Agroéquipement</a:t>
                      </a:r>
                    </a:p>
                    <a:p>
                      <a:r>
                        <a:rPr lang="fr-FR" sz="1800" dirty="0" smtClean="0"/>
                        <a:t>Conduite de productions horticoles (arbres, arbustes, fruits, fleurs, légumes)</a:t>
                      </a:r>
                    </a:p>
                    <a:p>
                      <a:r>
                        <a:rPr lang="fr-FR" sz="1800" dirty="0" smtClean="0"/>
                        <a:t>Conduite et gestion de l'entreprise agricole</a:t>
                      </a:r>
                    </a:p>
                    <a:p>
                      <a:r>
                        <a:rPr lang="fr-FR" sz="1800" dirty="0" smtClean="0"/>
                        <a:t>Conduite et gestion de l'entreprise hippique</a:t>
                      </a:r>
                    </a:p>
                    <a:p>
                      <a:r>
                        <a:rPr lang="fr-FR" sz="1800" dirty="0" smtClean="0"/>
                        <a:t>Conduite et gestion de l'entreprise vitivinicole</a:t>
                      </a:r>
                    </a:p>
                    <a:p>
                      <a:r>
                        <a:rPr lang="fr-FR" sz="1800" dirty="0" smtClean="0"/>
                        <a:t>Conduite et gestion d'une entreprise du secteur canin et félin</a:t>
                      </a:r>
                    </a:p>
                    <a:p>
                      <a:r>
                        <a:rPr lang="fr-FR" sz="1800" dirty="0" smtClean="0"/>
                        <a:t>Productions aquacoles</a:t>
                      </a:r>
                    </a:p>
                    <a:p>
                      <a:endParaRPr lang="fr-FR" sz="1800" dirty="0"/>
                    </a:p>
                  </a:txBody>
                  <a:tcPr marL="91436" marR="91436" marT="45714" marB="45714"/>
                </a:tc>
                <a:extLst>
                  <a:ext uri="{0D108BD9-81ED-4DB2-BD59-A6C34878D82A}">
                    <a16:rowId xmlns:a16="http://schemas.microsoft.com/office/drawing/2014/main" val="2680595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365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numéro de diapositive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DB0DE9A-FB9C-4A00-A48D-52806D36C4BB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24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468313" y="404813"/>
          <a:ext cx="8132762" cy="2378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6381">
                  <a:extLst>
                    <a:ext uri="{9D8B030D-6E8A-4147-A177-3AD203B41FA5}">
                      <a16:colId xmlns:a16="http://schemas.microsoft.com/office/drawing/2014/main" val="4180181330"/>
                    </a:ext>
                  </a:extLst>
                </a:gridCol>
                <a:gridCol w="4066381">
                  <a:extLst>
                    <a:ext uri="{9D8B030D-6E8A-4147-A177-3AD203B41FA5}">
                      <a16:colId xmlns:a16="http://schemas.microsoft.com/office/drawing/2014/main" val="2988799956"/>
                    </a:ext>
                  </a:extLst>
                </a:gridCol>
              </a:tblGrid>
              <a:tr h="91464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2de pro famille de métiers domaine agricole</a:t>
                      </a:r>
                    </a:p>
                    <a:p>
                      <a:endParaRPr lang="fr-FR" sz="1800" dirty="0"/>
                    </a:p>
                  </a:txBody>
                  <a:tcPr marL="91431" marR="91431" marT="45732" marB="45732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Vers les bac pro (1ere et </a:t>
                      </a:r>
                      <a:r>
                        <a:rPr lang="fr-FR" sz="1800" dirty="0" err="1" smtClean="0"/>
                        <a:t>Tle</a:t>
                      </a:r>
                      <a:r>
                        <a:rPr lang="fr-FR" sz="1800" dirty="0" smtClean="0"/>
                        <a:t>)</a:t>
                      </a:r>
                      <a:endParaRPr lang="fr-FR" sz="1800" dirty="0"/>
                    </a:p>
                  </a:txBody>
                  <a:tcPr marL="91431" marR="91431" marT="45732" marB="45732"/>
                </a:tc>
                <a:extLst>
                  <a:ext uri="{0D108BD9-81ED-4DB2-BD59-A6C34878D82A}">
                    <a16:rowId xmlns:a16="http://schemas.microsoft.com/office/drawing/2014/main" val="1610789480"/>
                  </a:ext>
                </a:extLst>
              </a:tr>
              <a:tr h="1463431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Métiers du conseil-vente</a:t>
                      </a:r>
                      <a:endParaRPr lang="fr-FR" sz="1800" dirty="0"/>
                    </a:p>
                  </a:txBody>
                  <a:tcPr marL="91431" marR="91431" marT="45732" marB="45732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Technicien conseil vente en alimentation</a:t>
                      </a:r>
                    </a:p>
                    <a:p>
                      <a:r>
                        <a:rPr lang="fr-FR" sz="1800" dirty="0" smtClean="0"/>
                        <a:t>Technicien conseil vente en animalerie</a:t>
                      </a:r>
                    </a:p>
                    <a:p>
                      <a:r>
                        <a:rPr lang="fr-FR" sz="1800" dirty="0" smtClean="0"/>
                        <a:t>Technicien conseil vente univers jardinerie</a:t>
                      </a:r>
                    </a:p>
                    <a:p>
                      <a:endParaRPr lang="fr-FR" sz="1800" dirty="0"/>
                    </a:p>
                  </a:txBody>
                  <a:tcPr marL="91431" marR="91431" marT="45732" marB="45732"/>
                </a:tc>
                <a:extLst>
                  <a:ext uri="{0D108BD9-81ED-4DB2-BD59-A6C34878D82A}">
                    <a16:rowId xmlns:a16="http://schemas.microsoft.com/office/drawing/2014/main" val="2601200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87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u numéro de diapositive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20D4FD9-49F1-4F23-8DB5-A57D5DE6779A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25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sp>
        <p:nvSpPr>
          <p:cNvPr id="26627" name="ZoneTexte 2"/>
          <p:cNvSpPr txBox="1">
            <a:spLocks noChangeArrowheads="1"/>
          </p:cNvSpPr>
          <p:nvPr/>
        </p:nvSpPr>
        <p:spPr bwMode="auto">
          <a:xfrm>
            <a:off x="971550" y="-38100"/>
            <a:ext cx="8061325" cy="692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>
                <a:solidFill>
                  <a:srgbClr val="FF0000"/>
                </a:solidFill>
              </a:rPr>
              <a:t>Certaines spécialités restent trop spécifiques pour entrer dans une famille de métiers: 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Accompagnement, soins et services à la personne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Animation-Enfance et personnes âgées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Artisanat et métiers d’art - facteur d’orgues option : organier/ option Tuyautier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Artisanat et métiers d’art option : communication visuelle pluri-media/ marchandisage visuel/ Métiers de l’enseigne et de la signalétique/ tapisserie d’ameublement/ verrerie scientifique et technique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Carrossier peintre automobile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Conducteur transport routier marchandises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Construction des carrosseries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Métiers de la couture et de la confection (ex-Métiers de la mode - vêtements)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Cultures marines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Gestion des pollutions et protection de l’environnement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Hygiène, propreté, stérilisation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Maintenance nautique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Métiers de l’entretien des textiles option A blanchisserie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Métiers de l’entretien des textiles option B pressing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Métiers de la sécurité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Métiers du cuir option chaussures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Métiers du cuir option maroquinerie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Métiers du cuir option sellerie garnissage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Métiers et arts de la pierre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Modélisation et prototypage 3D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Optique lunetterie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Optique photonique : technologies de la lumière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Perruquier posticheur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Photographie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Plastiques et composites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Production en industries pharmaceutiques, alimentaires et cosmétiques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Technicien constructeur bois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Technicien en appareillage orthopédique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Technicien en prothèse dentaire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Technicien gaz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Techniques d’interventions sur installations nucléaires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Transport fluvial</a:t>
            </a:r>
          </a:p>
          <a:p>
            <a:r>
              <a:rPr lang="fr-FR" altLang="fr-FR" sz="1200">
                <a:solidFill>
                  <a:srgbClr val="FF0000"/>
                </a:solidFill>
              </a:rPr>
              <a:t>Transports par câbles et remontées mécaniques</a:t>
            </a:r>
          </a:p>
        </p:txBody>
      </p:sp>
    </p:spTree>
    <p:extLst>
      <p:ext uri="{BB962C8B-B14F-4D97-AF65-F5344CB8AC3E}">
        <p14:creationId xmlns:p14="http://schemas.microsoft.com/office/powerpoint/2010/main" val="6460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u numéro de diapositive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95D2A2C-EB7F-49CB-9699-3A610204C2F2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26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7651" name="Objet 2"/>
          <p:cNvGraphicFramePr>
            <a:graphicFrameLocks noChangeAspect="1"/>
          </p:cNvGraphicFramePr>
          <p:nvPr/>
        </p:nvGraphicFramePr>
        <p:xfrm>
          <a:off x="1042988" y="506413"/>
          <a:ext cx="7777162" cy="6281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3" imgW="6543540" imgH="8004025" progId="Word.Document.12">
                  <p:embed/>
                </p:oleObj>
              </mc:Choice>
              <mc:Fallback>
                <p:oleObj name="Document" r:id="rId3" imgW="6543540" imgH="8004025" progId="Word.Document.12">
                  <p:embed/>
                  <p:pic>
                    <p:nvPicPr>
                      <p:cNvPr id="27651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506413"/>
                        <a:ext cx="7777162" cy="6281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ZoneTexte 3"/>
          <p:cNvSpPr txBox="1">
            <a:spLocks noChangeArrowheads="1"/>
          </p:cNvSpPr>
          <p:nvPr/>
        </p:nvSpPr>
        <p:spPr bwMode="auto">
          <a:xfrm>
            <a:off x="371475" y="104775"/>
            <a:ext cx="7777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b="1"/>
              <a:t>FORMATIONS PROFESSIONNELLES DANS LE TARN</a:t>
            </a:r>
          </a:p>
        </p:txBody>
      </p:sp>
    </p:spTree>
    <p:extLst>
      <p:ext uri="{BB962C8B-B14F-4D97-AF65-F5344CB8AC3E}">
        <p14:creationId xmlns:p14="http://schemas.microsoft.com/office/powerpoint/2010/main" val="194698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numéro de diapositive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2582644A-B2B8-45E5-8289-AA8E241E4071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27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pic>
        <p:nvPicPr>
          <p:cNvPr id="28675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271463"/>
            <a:ext cx="7921625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724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numéro de diapositive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DA079C5-108E-42E9-B1F1-E51A047F21BB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28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pic>
        <p:nvPicPr>
          <p:cNvPr id="29699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1989138"/>
            <a:ext cx="7877175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ZoneTexte 4"/>
          <p:cNvSpPr txBox="1">
            <a:spLocks noChangeArrowheads="1"/>
          </p:cNvSpPr>
          <p:nvPr/>
        </p:nvSpPr>
        <p:spPr bwMode="auto">
          <a:xfrm>
            <a:off x="755650" y="765175"/>
            <a:ext cx="7845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/>
              <a:t>Bac pro hors famille de métiers</a:t>
            </a:r>
          </a:p>
        </p:txBody>
      </p:sp>
      <p:pic>
        <p:nvPicPr>
          <p:cNvPr id="29701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268413"/>
            <a:ext cx="64674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730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numéro de diapositive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FBEED503-91FB-450A-B6EF-870F9FF922FB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29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pic>
        <p:nvPicPr>
          <p:cNvPr id="3072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75" y="765175"/>
            <a:ext cx="7229475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ZoneTexte 3"/>
          <p:cNvSpPr txBox="1">
            <a:spLocks noChangeArrowheads="1"/>
          </p:cNvSpPr>
          <p:nvPr/>
        </p:nvSpPr>
        <p:spPr bwMode="auto">
          <a:xfrm>
            <a:off x="1258888" y="260350"/>
            <a:ext cx="7342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/>
              <a:t>Les CAP dans le Tarn</a:t>
            </a:r>
          </a:p>
        </p:txBody>
      </p:sp>
      <p:sp>
        <p:nvSpPr>
          <p:cNvPr id="30725" name="ZoneTexte 4"/>
          <p:cNvSpPr txBox="1">
            <a:spLocks noChangeArrowheads="1"/>
          </p:cNvSpPr>
          <p:nvPr/>
        </p:nvSpPr>
        <p:spPr bwMode="auto">
          <a:xfrm>
            <a:off x="1258888" y="6181725"/>
            <a:ext cx="7489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i="1"/>
              <a:t>Attention seul métiers de la coiffure et arts et technique de la bijouterie ne sont pas prioritaires. </a:t>
            </a:r>
          </a:p>
        </p:txBody>
      </p:sp>
    </p:spTree>
    <p:extLst>
      <p:ext uri="{BB962C8B-B14F-4D97-AF65-F5344CB8AC3E}">
        <p14:creationId xmlns:p14="http://schemas.microsoft.com/office/powerpoint/2010/main" val="375543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numéro de diapositive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5C880D60-A1A7-43D4-A606-34D71945F238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3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sp>
        <p:nvSpPr>
          <p:cNvPr id="13315" name="CustomShape 2"/>
          <p:cNvSpPr>
            <a:spLocks noGrp="1"/>
          </p:cNvSpPr>
          <p:nvPr>
            <p:ph type="body" sz="quarter" idx="13"/>
          </p:nvPr>
        </p:nvSpPr>
        <p:spPr>
          <a:xfrm>
            <a:off x="611188" y="404813"/>
            <a:ext cx="8137525" cy="5903912"/>
          </a:xfrm>
        </p:spPr>
        <p:txBody>
          <a:bodyPr lIns="90000" tIns="45000" rIns="90000" bIns="45000"/>
          <a:lstStyle/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2000" b="1" dirty="0" smtClean="0">
                <a:solidFill>
                  <a:srgbClr val="FF660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Début mars</a:t>
            </a:r>
            <a:endParaRPr lang="fr-FR" altLang="fr-FR" dirty="0" smtClean="0">
              <a:solidFill>
                <a:srgbClr val="000000"/>
              </a:solidFill>
              <a:ea typeface="Roboto" charset="0"/>
              <a:cs typeface="DejaVu Sans" panose="020B0603030804020204" pitchFamily="34" charset="0"/>
            </a:endParaRPr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Tx/>
              <a:buFont typeface="Arial" panose="020B0604020202020204" pitchFamily="34" charset="0"/>
              <a:buChar char="•"/>
            </a:pPr>
            <a:r>
              <a:rPr lang="fr-FR" altLang="fr-FR" sz="2000" b="1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Intentions d’orientation exprimées par la famille ( 2de GT/ 2de pro/ CAP)  </a:t>
            </a:r>
            <a:endParaRPr lang="fr-FR" altLang="fr-FR" dirty="0" smtClean="0">
              <a:solidFill>
                <a:srgbClr val="000000"/>
              </a:solidFill>
              <a:ea typeface="Roboto" charset="0"/>
              <a:cs typeface="DejaVu Sans" panose="020B0603030804020204" pitchFamily="34" charset="0"/>
            </a:endParaRPr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>
                <a:srgbClr val="FF6600"/>
              </a:buClr>
              <a:buSzTx/>
              <a:buFont typeface="Arial" panose="020B0604020202020204" pitchFamily="34" charset="0"/>
              <a:buChar char="•"/>
            </a:pPr>
            <a:r>
              <a:rPr lang="fr-FR" altLang="fr-FR" sz="2000" b="1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Avis provisoire du conseil de classe pour chacune des intentions exprimées par la famille: Favorable ou défavorable ou réservé. </a:t>
            </a:r>
            <a:endParaRPr lang="fr-FR" altLang="fr-FR" dirty="0" smtClean="0">
              <a:solidFill>
                <a:srgbClr val="000000"/>
              </a:solidFill>
              <a:ea typeface="Roboto" charset="0"/>
              <a:cs typeface="DejaVu Sans" panose="020B0603030804020204" pitchFamily="34" charset="0"/>
            </a:endParaRPr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>
                <a:srgbClr val="FF6600"/>
              </a:buClr>
              <a:buSzTx/>
              <a:buFont typeface="Arial" panose="020B0604020202020204" pitchFamily="34" charset="0"/>
              <a:buChar char="•"/>
            </a:pPr>
            <a:r>
              <a:rPr lang="fr-FR" altLang="fr-FR" sz="2000" b="1" dirty="0" smtClean="0">
                <a:solidFill>
                  <a:srgbClr val="FF660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Mai/juin</a:t>
            </a:r>
            <a:endParaRPr lang="fr-FR" altLang="fr-FR" sz="2000" b="1" dirty="0" smtClean="0">
              <a:solidFill>
                <a:srgbClr val="808080"/>
              </a:solidFill>
              <a:latin typeface="Calibri" panose="020F0502020204030204" pitchFamily="34" charset="0"/>
              <a:ea typeface="Roboto" charset="0"/>
              <a:cs typeface="DejaVu Sans" panose="020B0603030804020204" pitchFamily="34" charset="0"/>
            </a:endParaRPr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Tx/>
              <a:buFont typeface="Arial" panose="020B0604020202020204" pitchFamily="34" charset="0"/>
              <a:buChar char="•"/>
            </a:pPr>
            <a:r>
              <a:rPr lang="fr-FR" altLang="fr-FR" sz="2000" b="1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Intentions d’orientation exprimées par la famille. Le conseil de classe donne un avis définitif. 	</a:t>
            </a:r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Tx/>
              <a:buFont typeface="Arial" panose="020B0604020202020204" pitchFamily="34" charset="0"/>
              <a:buChar char="•"/>
            </a:pPr>
            <a:r>
              <a:rPr lang="fr-FR" altLang="fr-FR" sz="2000" b="1" dirty="0" smtClean="0">
                <a:solidFill>
                  <a:srgbClr val="92D05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➜</a:t>
            </a:r>
            <a:r>
              <a:rPr lang="fr-FR" altLang="fr-FR" sz="2000" b="1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 Si accord entre la demande et l’avis du conseil de classe: validation et décision d’orientation définitive.</a:t>
            </a:r>
            <a:endParaRPr lang="fr-FR" altLang="fr-FR" dirty="0" smtClean="0">
              <a:solidFill>
                <a:srgbClr val="000000"/>
              </a:solidFill>
              <a:ea typeface="Roboto" charset="0"/>
              <a:cs typeface="DejaVu Sans" panose="020B0603030804020204" pitchFamily="34" charset="0"/>
            </a:endParaRPr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2000" b="1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 	 </a:t>
            </a:r>
            <a:r>
              <a:rPr lang="fr-FR" altLang="fr-FR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➜</a:t>
            </a:r>
            <a:r>
              <a:rPr lang="fr-FR" altLang="fr-FR" sz="2000" b="1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 Si désaccord  : entretien famille/chef d’établissement et possibilité de saisine de la commission d’appel. </a:t>
            </a:r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2000" b="1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En parallèle saisie des vœux d’affectation (</a:t>
            </a:r>
            <a:r>
              <a:rPr lang="fr-FR" altLang="fr-FR" b="1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1 formation dans 1 établissement).</a:t>
            </a:r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2000" b="1" u="sng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Vœux pour la voie professionnelle</a:t>
            </a:r>
            <a:r>
              <a:rPr lang="fr-FR" altLang="fr-FR" sz="2000" b="1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: 10 vœux dans l’académie possibles + 5 hors académie.</a:t>
            </a:r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2000" b="1" u="sng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Vœux pour la voie Générale et technologique</a:t>
            </a:r>
            <a:r>
              <a:rPr lang="fr-FR" altLang="fr-FR" sz="2000" b="1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: lycée de secteur + 1 dérogation pour 1 établissement autre. </a:t>
            </a:r>
            <a:r>
              <a:rPr lang="fr-FR" altLang="fr-FR" b="1" dirty="0" smtClean="0">
                <a:solidFill>
                  <a:srgbClr val="808080"/>
                </a:solidFill>
                <a:latin typeface="Calibri" panose="020F0502020204030204" pitchFamily="34" charset="0"/>
                <a:ea typeface="Roboto" charset="0"/>
                <a:cs typeface="DejaVu Sans" panose="020B0603030804020204" pitchFamily="34" charset="0"/>
              </a:rPr>
              <a:t>( certaines options très spécifiques peuvent aussi être demandées comme Création culture design, Langues rares, arts du cirques…)</a:t>
            </a:r>
            <a:endParaRPr lang="fr-FR" altLang="fr-FR" dirty="0" smtClean="0">
              <a:solidFill>
                <a:srgbClr val="000000"/>
              </a:solidFill>
              <a:ea typeface="Roboto" charset="0"/>
              <a:cs typeface="DejaVu Sans" panose="020B0603030804020204" pitchFamily="34" charset="0"/>
            </a:endParaRPr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fr-FR" altLang="fr-FR" dirty="0" smtClean="0">
              <a:solidFill>
                <a:srgbClr val="000000"/>
              </a:solidFill>
              <a:ea typeface="Roboto" charset="0"/>
              <a:cs typeface="DejaVu Sans" panose="020B0603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1534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0" y="-12700"/>
            <a:ext cx="9144000" cy="642938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7" name="Rectangle 36"/>
          <p:cNvSpPr/>
          <p:nvPr/>
        </p:nvSpPr>
        <p:spPr bwMode="auto">
          <a:xfrm>
            <a:off x="5999163" y="1271589"/>
            <a:ext cx="2447925" cy="2687893"/>
          </a:xfrm>
          <a:prstGeom prst="rect">
            <a:avLst/>
          </a:prstGeom>
          <a:solidFill>
            <a:srgbClr val="7030A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38" name="Rectangle 37"/>
          <p:cNvSpPr/>
          <p:nvPr/>
        </p:nvSpPr>
        <p:spPr bwMode="auto">
          <a:xfrm>
            <a:off x="5999163" y="765175"/>
            <a:ext cx="2447925" cy="50482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Lycée </a:t>
            </a:r>
          </a:p>
          <a:p>
            <a:pPr>
              <a:defRPr/>
            </a:pPr>
            <a:r>
              <a:rPr lang="fr-FR" dirty="0"/>
              <a:t>Jean Jaurès</a:t>
            </a: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303213" y="71438"/>
            <a:ext cx="8461375" cy="4778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fr-FR" sz="2500" b="1" cap="all" dirty="0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Les Formations </a:t>
            </a:r>
            <a:r>
              <a:rPr lang="en-US" altLang="fr-FR" sz="2500" b="1" cap="all" dirty="0" err="1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Professionnelles</a:t>
            </a:r>
            <a:endParaRPr lang="en-US" altLang="fr-FR" sz="2500" b="1" cap="all" dirty="0">
              <a:solidFill>
                <a:schemeClr val="bg1"/>
              </a:solidFill>
              <a:latin typeface="Arial Black" panose="020B0A04020102020204" pitchFamily="34" charset="0"/>
              <a:ea typeface="Batang" panose="02030600000101010101" pitchFamily="18" charset="-127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008688" y="1447847"/>
            <a:ext cx="2447925" cy="463727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CAP </a:t>
            </a:r>
            <a:r>
              <a:rPr lang="fr-FR" sz="1200" b="1" dirty="0"/>
              <a:t>Maintenance des </a:t>
            </a:r>
          </a:p>
          <a:p>
            <a:pPr algn="ctr">
              <a:defRPr/>
            </a:pPr>
            <a:r>
              <a:rPr lang="fr-FR" sz="1200" b="1" dirty="0"/>
              <a:t>Matériels d’espaces verts</a:t>
            </a:r>
          </a:p>
        </p:txBody>
      </p:sp>
      <p:sp>
        <p:nvSpPr>
          <p:cNvPr id="22535" name="Rectangle 42"/>
          <p:cNvSpPr>
            <a:spLocks noChangeArrowheads="1"/>
          </p:cNvSpPr>
          <p:nvPr/>
        </p:nvSpPr>
        <p:spPr bwMode="auto">
          <a:xfrm>
            <a:off x="244475" y="1373411"/>
            <a:ext cx="2430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>
                <a:latin typeface="Calibri" panose="020F0502020204030204" pitchFamily="34" charset="0"/>
              </a:rPr>
              <a:t>Métiers de la maintenance des matériels et des véhicules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176213" y="1395412"/>
            <a:ext cx="8329612" cy="573311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43" name="Dodécagone 42"/>
          <p:cNvSpPr/>
          <p:nvPr/>
        </p:nvSpPr>
        <p:spPr>
          <a:xfrm>
            <a:off x="8235950" y="1415312"/>
            <a:ext cx="142875" cy="121612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pic>
        <p:nvPicPr>
          <p:cNvPr id="44" name="Image 46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2745" y="765175"/>
            <a:ext cx="547497" cy="50641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5" name="Rectangle 44"/>
          <p:cNvSpPr/>
          <p:nvPr/>
        </p:nvSpPr>
        <p:spPr bwMode="auto">
          <a:xfrm>
            <a:off x="3502025" y="1052736"/>
            <a:ext cx="2447925" cy="2911065"/>
          </a:xfrm>
          <a:prstGeom prst="rect">
            <a:avLst/>
          </a:prstGeom>
          <a:solidFill>
            <a:srgbClr val="C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3502025" y="781050"/>
            <a:ext cx="2447925" cy="5048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Lycée</a:t>
            </a:r>
          </a:p>
          <a:p>
            <a:pPr>
              <a:defRPr/>
            </a:pPr>
            <a:r>
              <a:rPr lang="fr-FR" dirty="0"/>
              <a:t>Toulouse Lautrec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3495675" y="2717608"/>
            <a:ext cx="4951413" cy="446354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CAP </a:t>
            </a:r>
            <a:r>
              <a:rPr lang="fr-FR" sz="1200" b="1" dirty="0"/>
              <a:t>Production et Service en Restaurations</a:t>
            </a:r>
            <a:r>
              <a:rPr lang="fr-FR" sz="1050" dirty="0"/>
              <a:t> </a:t>
            </a:r>
            <a:endParaRPr lang="fr-FR" sz="1100" dirty="0"/>
          </a:p>
          <a:p>
            <a:pPr algn="ctr">
              <a:defRPr/>
            </a:pPr>
            <a:r>
              <a:rPr lang="fr-FR" sz="1100" dirty="0"/>
              <a:t>Rapide – Collective – Cafétéria 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3500438" y="2103246"/>
            <a:ext cx="2439987" cy="446354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/>
              <a:t>CAP Equipier Polyvalent de Commerce</a:t>
            </a:r>
          </a:p>
        </p:txBody>
      </p:sp>
      <p:sp>
        <p:nvSpPr>
          <p:cNvPr id="49" name="Dodécagone 48"/>
          <p:cNvSpPr/>
          <p:nvPr/>
        </p:nvSpPr>
        <p:spPr bwMode="auto">
          <a:xfrm>
            <a:off x="8151813" y="2744906"/>
            <a:ext cx="177800" cy="126956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pic>
        <p:nvPicPr>
          <p:cNvPr id="50" name="Image 44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7228" y="784523"/>
            <a:ext cx="532005" cy="4940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2545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588" y="2016759"/>
            <a:ext cx="427037" cy="41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51"/>
          <p:cNvSpPr/>
          <p:nvPr/>
        </p:nvSpPr>
        <p:spPr bwMode="auto">
          <a:xfrm>
            <a:off x="3502025" y="3367453"/>
            <a:ext cx="2438400" cy="423635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CAP</a:t>
            </a:r>
            <a:r>
              <a:rPr lang="fr-FR" sz="1400" dirty="0"/>
              <a:t> </a:t>
            </a:r>
            <a:r>
              <a:rPr lang="fr-FR" sz="1400" b="1" dirty="0"/>
              <a:t>Métiers de la </a:t>
            </a:r>
            <a:r>
              <a:rPr lang="fr-FR" sz="1200" b="1" dirty="0"/>
              <a:t>Coiffure</a:t>
            </a:r>
            <a:endParaRPr lang="fr-FR" sz="1400" b="1" dirty="0"/>
          </a:p>
        </p:txBody>
      </p:sp>
      <p:pic>
        <p:nvPicPr>
          <p:cNvPr id="22547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3284984"/>
            <a:ext cx="425450" cy="415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8" name="Rectangle 52"/>
          <p:cNvSpPr>
            <a:spLocks noChangeArrowheads="1"/>
          </p:cNvSpPr>
          <p:nvPr/>
        </p:nvSpPr>
        <p:spPr bwMode="auto">
          <a:xfrm>
            <a:off x="244475" y="2133675"/>
            <a:ext cx="3135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 dirty="0">
                <a:latin typeface="Calibri" panose="020F0502020204030204" pitchFamily="34" charset="0"/>
              </a:rPr>
              <a:t>Métiers de la relation client</a:t>
            </a:r>
          </a:p>
        </p:txBody>
      </p:sp>
      <p:sp>
        <p:nvSpPr>
          <p:cNvPr id="22549" name="Rectangle 42"/>
          <p:cNvSpPr>
            <a:spLocks noChangeArrowheads="1"/>
          </p:cNvSpPr>
          <p:nvPr/>
        </p:nvSpPr>
        <p:spPr bwMode="auto">
          <a:xfrm>
            <a:off x="242888" y="2636912"/>
            <a:ext cx="3135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>
                <a:latin typeface="Calibri" panose="020F0502020204030204" pitchFamily="34" charset="0"/>
              </a:rPr>
              <a:t>Métiers de la restauration rapide, libre service et collective</a:t>
            </a:r>
          </a:p>
        </p:txBody>
      </p:sp>
      <p:sp>
        <p:nvSpPr>
          <p:cNvPr id="22550" name="Rectangle 49"/>
          <p:cNvSpPr>
            <a:spLocks noChangeArrowheads="1"/>
          </p:cNvSpPr>
          <p:nvPr/>
        </p:nvSpPr>
        <p:spPr bwMode="auto">
          <a:xfrm>
            <a:off x="242888" y="3354526"/>
            <a:ext cx="3135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>
                <a:latin typeface="Calibri" panose="020F0502020204030204" pitchFamily="34" charset="0"/>
              </a:rPr>
              <a:t>Métiers de la beauté et du bien-être</a:t>
            </a:r>
          </a:p>
        </p:txBody>
      </p:sp>
      <p:sp>
        <p:nvSpPr>
          <p:cNvPr id="60" name="Dodécagone 59"/>
          <p:cNvSpPr/>
          <p:nvPr/>
        </p:nvSpPr>
        <p:spPr bwMode="auto">
          <a:xfrm>
            <a:off x="3536950" y="2729031"/>
            <a:ext cx="179388" cy="126956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sp>
        <p:nvSpPr>
          <p:cNvPr id="61" name="Text Box 8"/>
          <p:cNvSpPr txBox="1">
            <a:spLocks noChangeArrowheads="1"/>
          </p:cNvSpPr>
          <p:nvPr/>
        </p:nvSpPr>
        <p:spPr bwMode="auto">
          <a:xfrm>
            <a:off x="255588" y="701675"/>
            <a:ext cx="3175000" cy="7080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fr-FR" sz="4000" b="1" dirty="0" smtClean="0">
                <a:solidFill>
                  <a:srgbClr val="9900FF"/>
                </a:solidFill>
                <a:latin typeface="Corbel" panose="020B0503020204020204" pitchFamily="34" charset="0"/>
                <a:ea typeface="Batang" panose="02030600000101010101" pitchFamily="18" charset="-127"/>
              </a:rPr>
              <a:t>CAP et CAPA</a:t>
            </a:r>
            <a:endParaRPr lang="en-US" altLang="fr-FR" sz="4000" b="1" dirty="0">
              <a:solidFill>
                <a:srgbClr val="9900FF"/>
              </a:solidFill>
              <a:latin typeface="Corbel" panose="020B0503020204020204" pitchFamily="34" charset="0"/>
              <a:ea typeface="Batang" panose="02030600000101010101" pitchFamily="18" charset="-127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17473" y="5420109"/>
            <a:ext cx="1008063" cy="8594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22554" name="Groupe 37"/>
          <p:cNvGrpSpPr>
            <a:grpSpLocks/>
          </p:cNvGrpSpPr>
          <p:nvPr/>
        </p:nvGrpSpPr>
        <p:grpSpPr bwMode="auto">
          <a:xfrm>
            <a:off x="329515" y="4005064"/>
            <a:ext cx="1504047" cy="369888"/>
            <a:chOff x="255588" y="913541"/>
            <a:chExt cx="1503709" cy="369332"/>
          </a:xfrm>
        </p:grpSpPr>
        <p:sp>
          <p:nvSpPr>
            <p:cNvPr id="64" name="Dodécagone 63"/>
            <p:cNvSpPr/>
            <p:nvPr/>
          </p:nvSpPr>
          <p:spPr bwMode="auto">
            <a:xfrm>
              <a:off x="255588" y="977814"/>
              <a:ext cx="215852" cy="215575"/>
            </a:xfrm>
            <a:prstGeom prst="dodecagon">
              <a:avLst/>
            </a:prstGeom>
            <a:solidFill>
              <a:srgbClr val="FF1D1D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2400" b="1" dirty="0"/>
                <a:t>A</a:t>
              </a:r>
            </a:p>
          </p:txBody>
        </p:sp>
        <p:sp>
          <p:nvSpPr>
            <p:cNvPr id="22566" name="ZoneTexte 37"/>
            <p:cNvSpPr txBox="1">
              <a:spLocks noChangeArrowheads="1"/>
            </p:cNvSpPr>
            <p:nvPr/>
          </p:nvSpPr>
          <p:spPr bwMode="auto">
            <a:xfrm>
              <a:off x="374623" y="913541"/>
              <a:ext cx="13846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100000"/>
                <a:buFont typeface="Arial" panose="020B0604020202020204" pitchFamily="34" charset="0"/>
                <a:buChar char="■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bg2"/>
                </a:buClr>
                <a:buFont typeface="Arial Italic"/>
                <a:buChar char="■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Arial" panose="020B0604020202020204" pitchFamily="34" charset="0"/>
                <a:buChar char="–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dirty="0" err="1">
                  <a:latin typeface="Calibri" panose="020F0502020204030204" pitchFamily="34" charset="0"/>
                </a:rPr>
                <a:t>pprentissage</a:t>
              </a:r>
              <a:endParaRPr lang="fr-FR" altLang="fr-FR" dirty="0">
                <a:latin typeface="Calibri" panose="020F050202020403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 bwMode="auto">
          <a:xfrm>
            <a:off x="3513138" y="4013404"/>
            <a:ext cx="2438400" cy="1440160"/>
          </a:xfrm>
          <a:prstGeom prst="rect">
            <a:avLst/>
          </a:prstGeom>
          <a:solidFill>
            <a:srgbClr val="C55A11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32" name="Rectangle 31"/>
          <p:cNvSpPr/>
          <p:nvPr/>
        </p:nvSpPr>
        <p:spPr bwMode="auto">
          <a:xfrm>
            <a:off x="3502025" y="4013404"/>
            <a:ext cx="2447925" cy="50482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Lycée </a:t>
            </a:r>
            <a:r>
              <a:rPr lang="fr-FR" dirty="0" err="1"/>
              <a:t>Rascol</a:t>
            </a:r>
            <a:endParaRPr lang="fr-FR" dirty="0"/>
          </a:p>
        </p:txBody>
      </p:sp>
      <p:sp>
        <p:nvSpPr>
          <p:cNvPr id="41" name="Rectangle 40"/>
          <p:cNvSpPr/>
          <p:nvPr/>
        </p:nvSpPr>
        <p:spPr bwMode="auto">
          <a:xfrm>
            <a:off x="176213" y="2063602"/>
            <a:ext cx="8329612" cy="531962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51" name="Rectangle 50"/>
          <p:cNvSpPr/>
          <p:nvPr/>
        </p:nvSpPr>
        <p:spPr bwMode="auto">
          <a:xfrm>
            <a:off x="176213" y="2657327"/>
            <a:ext cx="8329612" cy="573310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53" name="Rectangle 52"/>
          <p:cNvSpPr/>
          <p:nvPr/>
        </p:nvSpPr>
        <p:spPr bwMode="auto">
          <a:xfrm>
            <a:off x="176213" y="3300328"/>
            <a:ext cx="8329612" cy="543256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pic>
        <p:nvPicPr>
          <p:cNvPr id="54" name="Image 41"/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49"/>
          <a:stretch>
            <a:fillRect/>
          </a:stretch>
        </p:blipFill>
        <p:spPr bwMode="auto">
          <a:xfrm>
            <a:off x="5404678" y="4013491"/>
            <a:ext cx="535747" cy="50656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2561" name="Rectangle 51"/>
          <p:cNvSpPr>
            <a:spLocks noChangeArrowheads="1"/>
          </p:cNvSpPr>
          <p:nvPr/>
        </p:nvSpPr>
        <p:spPr bwMode="auto">
          <a:xfrm>
            <a:off x="273050" y="4643244"/>
            <a:ext cx="30273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>
                <a:latin typeface="Calibri" panose="020F0502020204030204" pitchFamily="34" charset="0"/>
              </a:rPr>
              <a:t>Métiers de la transition numérique et énergétique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3513138" y="4646420"/>
            <a:ext cx="2436812" cy="395518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CAP Electricien</a:t>
            </a:r>
            <a:endParaRPr lang="fr-FR" sz="1200" b="1" dirty="0"/>
          </a:p>
        </p:txBody>
      </p:sp>
      <p:sp>
        <p:nvSpPr>
          <p:cNvPr id="63" name="Rectangle 62"/>
          <p:cNvSpPr/>
          <p:nvPr/>
        </p:nvSpPr>
        <p:spPr bwMode="auto">
          <a:xfrm>
            <a:off x="176213" y="4554344"/>
            <a:ext cx="8329612" cy="566159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pic>
        <p:nvPicPr>
          <p:cNvPr id="22564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5" y="4533707"/>
            <a:ext cx="425450" cy="41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97DF6982-5BEC-4BAC-ACAC-5DFCF16F7E5C}"/>
              </a:ext>
            </a:extLst>
          </p:cNvPr>
          <p:cNvSpPr/>
          <p:nvPr/>
        </p:nvSpPr>
        <p:spPr bwMode="auto">
          <a:xfrm>
            <a:off x="6008688" y="4517988"/>
            <a:ext cx="2447925" cy="1939801"/>
          </a:xfrm>
          <a:prstGeom prst="rect">
            <a:avLst/>
          </a:prstGeom>
          <a:solidFill>
            <a:srgbClr val="54823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1FE3B19-1567-4464-AEA3-14FE98C9E843}"/>
              </a:ext>
            </a:extLst>
          </p:cNvPr>
          <p:cNvSpPr/>
          <p:nvPr/>
        </p:nvSpPr>
        <p:spPr bwMode="auto">
          <a:xfrm>
            <a:off x="6007100" y="4025863"/>
            <a:ext cx="2449513" cy="50482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Campus</a:t>
            </a:r>
          </a:p>
          <a:p>
            <a:pPr>
              <a:defRPr/>
            </a:pPr>
            <a:r>
              <a:rPr lang="fr-FR" dirty="0" err="1"/>
              <a:t>Fonlabour</a:t>
            </a:r>
            <a:endParaRPr lang="fr-FR" dirty="0"/>
          </a:p>
        </p:txBody>
      </p:sp>
      <p:sp>
        <p:nvSpPr>
          <p:cNvPr id="74" name="Rectangle 73"/>
          <p:cNvSpPr/>
          <p:nvPr/>
        </p:nvSpPr>
        <p:spPr bwMode="auto">
          <a:xfrm>
            <a:off x="6008688" y="5265040"/>
            <a:ext cx="2447925" cy="446006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 err="1"/>
              <a:t>CAPa</a:t>
            </a:r>
            <a:r>
              <a:rPr lang="fr-FR" sz="1400" b="1" dirty="0"/>
              <a:t> MA</a:t>
            </a:r>
          </a:p>
          <a:p>
            <a:pPr algn="ctr">
              <a:defRPr/>
            </a:pPr>
            <a:r>
              <a:rPr lang="fr-FR" sz="1400" b="1" dirty="0"/>
              <a:t>Métiers de l’agriculture</a:t>
            </a:r>
            <a:endParaRPr lang="fr-FR" sz="1200" b="1" dirty="0"/>
          </a:p>
        </p:txBody>
      </p:sp>
      <p:sp>
        <p:nvSpPr>
          <p:cNvPr id="75" name="Rectangle 42"/>
          <p:cNvSpPr>
            <a:spLocks noChangeArrowheads="1"/>
          </p:cNvSpPr>
          <p:nvPr/>
        </p:nvSpPr>
        <p:spPr bwMode="auto">
          <a:xfrm>
            <a:off x="274637" y="5248210"/>
            <a:ext cx="24304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 dirty="0">
                <a:latin typeface="Calibri" panose="020F0502020204030204" pitchFamily="34" charset="0"/>
              </a:rPr>
              <a:t>Métiers de l’agriculture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176213" y="5201519"/>
            <a:ext cx="8329612" cy="551402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77" name="Rectangle 76"/>
          <p:cNvSpPr/>
          <p:nvPr/>
        </p:nvSpPr>
        <p:spPr bwMode="auto">
          <a:xfrm>
            <a:off x="6007101" y="5875207"/>
            <a:ext cx="2439987" cy="429296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 err="1"/>
              <a:t>CAPa</a:t>
            </a:r>
            <a:r>
              <a:rPr lang="fr-FR" sz="1400" b="1" dirty="0"/>
              <a:t> JP</a:t>
            </a:r>
          </a:p>
          <a:p>
            <a:pPr algn="ctr">
              <a:defRPr/>
            </a:pPr>
            <a:r>
              <a:rPr lang="fr-FR" sz="1400" b="1" dirty="0"/>
              <a:t>Jardinier Paysager</a:t>
            </a:r>
          </a:p>
        </p:txBody>
      </p:sp>
      <p:sp>
        <p:nvSpPr>
          <p:cNvPr id="78" name="Dodécagone 77"/>
          <p:cNvSpPr/>
          <p:nvPr/>
        </p:nvSpPr>
        <p:spPr bwMode="auto">
          <a:xfrm>
            <a:off x="6097588" y="5290653"/>
            <a:ext cx="177800" cy="122105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pic>
        <p:nvPicPr>
          <p:cNvPr id="79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1" y="5787595"/>
            <a:ext cx="427037" cy="401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6188615"/>
            <a:ext cx="1489868" cy="6693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52"/>
          <p:cNvSpPr>
            <a:spLocks noChangeArrowheads="1"/>
          </p:cNvSpPr>
          <p:nvPr/>
        </p:nvSpPr>
        <p:spPr bwMode="auto">
          <a:xfrm>
            <a:off x="263524" y="5934857"/>
            <a:ext cx="3135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 dirty="0">
                <a:latin typeface="Calibri" panose="020F0502020204030204" pitchFamily="34" charset="0"/>
              </a:rPr>
              <a:t>Métiers du paysage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185737" y="5829654"/>
            <a:ext cx="8320088" cy="551402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pic>
        <p:nvPicPr>
          <p:cNvPr id="82" name="Image 40"/>
          <p:cNvPicPr>
            <a:picLocks noChangeAspect="1"/>
          </p:cNvPicPr>
          <p:nvPr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rcRect l="5165" t="352" r="23238" b="-352"/>
          <a:stretch>
            <a:fillRect/>
          </a:stretch>
        </p:blipFill>
        <p:spPr bwMode="auto">
          <a:xfrm>
            <a:off x="7856286" y="4011917"/>
            <a:ext cx="543956" cy="50671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55588" y="217488"/>
            <a:ext cx="8461375" cy="4000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fr-FR" sz="2000" b="1" cap="all" dirty="0" smtClean="0">
                <a:solidFill>
                  <a:srgbClr val="9900FF"/>
                </a:solidFill>
                <a:latin typeface="Corbel" panose="020B0503020204020204" pitchFamily="34" charset="0"/>
                <a:ea typeface="Batang" panose="02030600000101010101" pitchFamily="18" charset="-127"/>
              </a:rPr>
              <a:t>Les Formations </a:t>
            </a:r>
            <a:r>
              <a:rPr lang="en-US" altLang="fr-FR" sz="2000" b="1" cap="all" dirty="0" err="1" smtClean="0">
                <a:solidFill>
                  <a:srgbClr val="9900FF"/>
                </a:solidFill>
                <a:latin typeface="Corbel" panose="020B0503020204020204" pitchFamily="34" charset="0"/>
                <a:ea typeface="Batang" panose="02030600000101010101" pitchFamily="18" charset="-127"/>
              </a:rPr>
              <a:t>Professionnelles</a:t>
            </a:r>
            <a:endParaRPr lang="en-US" altLang="fr-FR" sz="2000" b="1" cap="all" dirty="0">
              <a:solidFill>
                <a:srgbClr val="9900FF"/>
              </a:solidFill>
              <a:latin typeface="Corbel" panose="020B0503020204020204" pitchFamily="34" charset="0"/>
              <a:ea typeface="Batang" panose="02030600000101010101" pitchFamily="18" charset="-127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0" y="-12700"/>
            <a:ext cx="9144000" cy="642938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303213" y="71438"/>
            <a:ext cx="8461375" cy="4778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fr-FR" sz="2500" b="1" cap="all" dirty="0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Les Formations </a:t>
            </a:r>
            <a:r>
              <a:rPr lang="en-US" altLang="fr-FR" sz="2500" b="1" cap="all" dirty="0" err="1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Professionnelles</a:t>
            </a:r>
            <a:endParaRPr lang="en-US" altLang="fr-FR" sz="2500" b="1" cap="all" dirty="0">
              <a:solidFill>
                <a:schemeClr val="bg1"/>
              </a:solidFill>
              <a:latin typeface="Arial Black" panose="020B0A04020102020204" pitchFamily="34" charset="0"/>
              <a:ea typeface="Batang" panose="02030600000101010101" pitchFamily="18" charset="-127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7950" y="5805488"/>
            <a:ext cx="1008063" cy="949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42" name="Groupe 37"/>
          <p:cNvGrpSpPr>
            <a:grpSpLocks/>
          </p:cNvGrpSpPr>
          <p:nvPr/>
        </p:nvGrpSpPr>
        <p:grpSpPr bwMode="auto">
          <a:xfrm>
            <a:off x="1547813" y="6442075"/>
            <a:ext cx="1527175" cy="369888"/>
            <a:chOff x="255588" y="919164"/>
            <a:chExt cx="1526832" cy="369332"/>
          </a:xfrm>
        </p:grpSpPr>
        <p:sp>
          <p:nvSpPr>
            <p:cNvPr id="43" name="Dodécagone 42"/>
            <p:cNvSpPr/>
            <p:nvPr/>
          </p:nvSpPr>
          <p:spPr bwMode="auto">
            <a:xfrm>
              <a:off x="255588" y="977814"/>
              <a:ext cx="215852" cy="215575"/>
            </a:xfrm>
            <a:prstGeom prst="dodecagon">
              <a:avLst/>
            </a:prstGeom>
            <a:solidFill>
              <a:srgbClr val="FF1D1D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2400" b="1" dirty="0"/>
                <a:t>A</a:t>
              </a:r>
            </a:p>
          </p:txBody>
        </p:sp>
        <p:sp>
          <p:nvSpPr>
            <p:cNvPr id="44" name="ZoneTexte 37"/>
            <p:cNvSpPr txBox="1">
              <a:spLocks noChangeArrowheads="1"/>
            </p:cNvSpPr>
            <p:nvPr/>
          </p:nvSpPr>
          <p:spPr bwMode="auto">
            <a:xfrm>
              <a:off x="397746" y="919164"/>
              <a:ext cx="13846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100000"/>
                <a:buFont typeface="Arial" panose="020B0604020202020204" pitchFamily="34" charset="0"/>
                <a:buChar char="■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bg2"/>
                </a:buClr>
                <a:buFont typeface="Arial Italic"/>
                <a:buChar char="■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Arial" panose="020B0604020202020204" pitchFamily="34" charset="0"/>
                <a:buChar char="–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>
                  <a:latin typeface="Calibri" panose="020F0502020204030204" pitchFamily="34" charset="0"/>
                </a:rPr>
                <a:t>pprentissage</a:t>
              </a:r>
            </a:p>
          </p:txBody>
        </p:sp>
      </p:grpSp>
      <p:sp>
        <p:nvSpPr>
          <p:cNvPr id="45" name="Rectangle 44"/>
          <p:cNvSpPr/>
          <p:nvPr/>
        </p:nvSpPr>
        <p:spPr>
          <a:xfrm>
            <a:off x="107950" y="5805488"/>
            <a:ext cx="1008063" cy="949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6" name="Rectangle 45"/>
          <p:cNvSpPr/>
          <p:nvPr/>
        </p:nvSpPr>
        <p:spPr bwMode="auto">
          <a:xfrm>
            <a:off x="5999163" y="1271588"/>
            <a:ext cx="2447925" cy="5324475"/>
          </a:xfrm>
          <a:prstGeom prst="rect">
            <a:avLst/>
          </a:prstGeom>
          <a:solidFill>
            <a:srgbClr val="7030A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47" name="Rectangle 46"/>
          <p:cNvSpPr/>
          <p:nvPr/>
        </p:nvSpPr>
        <p:spPr bwMode="auto">
          <a:xfrm>
            <a:off x="5999163" y="765175"/>
            <a:ext cx="2447925" cy="50482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Lycée </a:t>
            </a:r>
          </a:p>
          <a:p>
            <a:pPr>
              <a:defRPr/>
            </a:pPr>
            <a:r>
              <a:rPr lang="fr-FR" dirty="0"/>
              <a:t>Jean Jaurès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3254375" y="1270000"/>
            <a:ext cx="2657475" cy="5341938"/>
          </a:xfrm>
          <a:prstGeom prst="rect">
            <a:avLst/>
          </a:prstGeom>
          <a:solidFill>
            <a:srgbClr val="C55A11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49" name="Rectangle 48"/>
          <p:cNvSpPr/>
          <p:nvPr/>
        </p:nvSpPr>
        <p:spPr bwMode="auto">
          <a:xfrm>
            <a:off x="3243263" y="765175"/>
            <a:ext cx="2668587" cy="50482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Lycée </a:t>
            </a:r>
            <a:r>
              <a:rPr lang="fr-FR" dirty="0" err="1"/>
              <a:t>Rascol</a:t>
            </a:r>
            <a:endParaRPr lang="fr-FR" dirty="0"/>
          </a:p>
        </p:txBody>
      </p:sp>
      <p:sp>
        <p:nvSpPr>
          <p:cNvPr id="50" name="Rectangle 49"/>
          <p:cNvSpPr/>
          <p:nvPr/>
        </p:nvSpPr>
        <p:spPr bwMode="auto">
          <a:xfrm>
            <a:off x="3254375" y="4719638"/>
            <a:ext cx="2657475" cy="592137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Maintenance des systèmes de production connectés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3243263" y="1460500"/>
            <a:ext cx="2668587" cy="765175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Maintenance des véhicules </a:t>
            </a:r>
            <a:r>
              <a:rPr lang="fr-FR" sz="1200" dirty="0"/>
              <a:t>option A Voitures particulières</a:t>
            </a:r>
            <a:endParaRPr lang="fr-FR" sz="1400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3243263" y="3449638"/>
            <a:ext cx="5203825" cy="528637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Métiers de l’électricité et de ses environnements connectés</a:t>
            </a:r>
            <a:endParaRPr lang="fr-FR" sz="1400" b="1" dirty="0"/>
          </a:p>
        </p:txBody>
      </p:sp>
      <p:sp>
        <p:nvSpPr>
          <p:cNvPr id="53" name="Rectangle 52"/>
          <p:cNvSpPr/>
          <p:nvPr/>
        </p:nvSpPr>
        <p:spPr bwMode="auto">
          <a:xfrm>
            <a:off x="3243263" y="2698750"/>
            <a:ext cx="2657475" cy="520700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Carrossier Peintre Automobile (CPA)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3243263" y="4019550"/>
            <a:ext cx="2668587" cy="474663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>
                <a:solidFill>
                  <a:prstClr val="white"/>
                </a:solidFill>
              </a:rPr>
              <a:t>Bac Pro </a:t>
            </a:r>
            <a:r>
              <a:rPr lang="fr-FR" sz="1200" b="1" dirty="0" err="1">
                <a:solidFill>
                  <a:prstClr val="white"/>
                </a:solidFill>
              </a:rPr>
              <a:t>Cybersécurité</a:t>
            </a:r>
            <a:r>
              <a:rPr lang="fr-FR" sz="1200" b="1" dirty="0">
                <a:solidFill>
                  <a:prstClr val="white"/>
                </a:solidFill>
              </a:rPr>
              <a:t>, Informatique et réseaux, Electronique (CIEL)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3260725" y="5545138"/>
            <a:ext cx="2657475" cy="701675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Technicien en réalisation de produits mécaniques</a:t>
            </a:r>
            <a:r>
              <a:rPr lang="fr-FR" sz="1200" dirty="0"/>
              <a:t> option réalisation et suivi de productions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5999163" y="1457325"/>
            <a:ext cx="2447925" cy="1003300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Maintenance des matériels </a:t>
            </a:r>
            <a:r>
              <a:rPr lang="fr-FR" sz="1000" dirty="0"/>
              <a:t>3 options :</a:t>
            </a:r>
          </a:p>
          <a:p>
            <a:pPr>
              <a:defRPr/>
            </a:pPr>
            <a:r>
              <a:rPr lang="fr-FR" sz="900" dirty="0"/>
              <a:t>Option A Matériels agricoles</a:t>
            </a:r>
          </a:p>
          <a:p>
            <a:pPr>
              <a:defRPr/>
            </a:pPr>
            <a:r>
              <a:rPr lang="fr-FR" sz="900" dirty="0"/>
              <a:t>Option B Matériels de construction et de manutention</a:t>
            </a:r>
          </a:p>
          <a:p>
            <a:pPr>
              <a:defRPr/>
            </a:pPr>
            <a:r>
              <a:rPr lang="fr-FR" sz="900" dirty="0"/>
              <a:t>Option C Matériels d’espaces verts</a:t>
            </a:r>
          </a:p>
        </p:txBody>
      </p:sp>
      <p:sp>
        <p:nvSpPr>
          <p:cNvPr id="57" name="Rectangle 42"/>
          <p:cNvSpPr>
            <a:spLocks noChangeArrowheads="1"/>
          </p:cNvSpPr>
          <p:nvPr/>
        </p:nvSpPr>
        <p:spPr bwMode="auto">
          <a:xfrm>
            <a:off x="166688" y="1649413"/>
            <a:ext cx="30718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 u="sng">
                <a:latin typeface="Calibri" panose="020F0502020204030204" pitchFamily="34" charset="0"/>
              </a:rPr>
              <a:t>Famille des métiers</a:t>
            </a:r>
            <a:r>
              <a:rPr lang="fr-FR" altLang="fr-FR" sz="1400" b="1">
                <a:latin typeface="Calibri" panose="020F0502020204030204" pitchFamily="34" charset="0"/>
              </a:rPr>
              <a:t> de la Maintenance des Matériels et des Véhicules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166688" y="1395413"/>
            <a:ext cx="8329612" cy="1127125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59" name="Rectangle 44"/>
          <p:cNvSpPr>
            <a:spLocks noChangeArrowheads="1"/>
          </p:cNvSpPr>
          <p:nvPr/>
        </p:nvSpPr>
        <p:spPr bwMode="auto">
          <a:xfrm>
            <a:off x="166688" y="5635625"/>
            <a:ext cx="30940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 u="sng">
                <a:latin typeface="Calibri" panose="020F0502020204030204" pitchFamily="34" charset="0"/>
              </a:rPr>
              <a:t>Famille des métiers</a:t>
            </a:r>
            <a:r>
              <a:rPr lang="fr-FR" altLang="fr-FR" sz="1400" b="1">
                <a:latin typeface="Calibri" panose="020F0502020204030204" pitchFamily="34" charset="0"/>
              </a:rPr>
              <a:t> de la Réalisation d’Ensembles Mécaniques et Industriels</a:t>
            </a:r>
          </a:p>
        </p:txBody>
      </p:sp>
      <p:sp>
        <p:nvSpPr>
          <p:cNvPr id="60" name="Rectangle 51"/>
          <p:cNvSpPr>
            <a:spLocks noChangeArrowheads="1"/>
          </p:cNvSpPr>
          <p:nvPr/>
        </p:nvSpPr>
        <p:spPr bwMode="auto">
          <a:xfrm>
            <a:off x="166688" y="3648075"/>
            <a:ext cx="30273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 u="sng">
                <a:latin typeface="Calibri" panose="020F0502020204030204" pitchFamily="34" charset="0"/>
              </a:rPr>
              <a:t>Famille des métiers</a:t>
            </a:r>
            <a:r>
              <a:rPr lang="fr-FR" altLang="fr-FR" sz="1600" b="1">
                <a:latin typeface="Calibri" panose="020F0502020204030204" pitchFamily="34" charset="0"/>
              </a:rPr>
              <a:t> de la T</a:t>
            </a:r>
            <a:r>
              <a:rPr lang="fr-FR" altLang="fr-FR" sz="1400" b="1">
                <a:latin typeface="Calibri" panose="020F0502020204030204" pitchFamily="34" charset="0"/>
              </a:rPr>
              <a:t>ransition </a:t>
            </a:r>
            <a:r>
              <a:rPr lang="fr-FR" altLang="fr-FR" sz="1600" b="1">
                <a:latin typeface="Calibri" panose="020F0502020204030204" pitchFamily="34" charset="0"/>
              </a:rPr>
              <a:t>N</a:t>
            </a:r>
            <a:r>
              <a:rPr lang="fr-FR" altLang="fr-FR" sz="1400" b="1">
                <a:latin typeface="Calibri" panose="020F0502020204030204" pitchFamily="34" charset="0"/>
              </a:rPr>
              <a:t>umérique et </a:t>
            </a:r>
            <a:r>
              <a:rPr lang="fr-FR" altLang="fr-FR" sz="1600" b="1">
                <a:latin typeface="Calibri" panose="020F0502020204030204" pitchFamily="34" charset="0"/>
              </a:rPr>
              <a:t>E</a:t>
            </a:r>
            <a:r>
              <a:rPr lang="fr-FR" altLang="fr-FR" sz="1400" b="1">
                <a:latin typeface="Calibri" panose="020F0502020204030204" pitchFamily="34" charset="0"/>
              </a:rPr>
              <a:t>nergétique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166688" y="3390900"/>
            <a:ext cx="8329612" cy="1165225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62" name="Dodécagone 61"/>
          <p:cNvSpPr/>
          <p:nvPr/>
        </p:nvSpPr>
        <p:spPr>
          <a:xfrm>
            <a:off x="8212138" y="1527175"/>
            <a:ext cx="142875" cy="144463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sp>
        <p:nvSpPr>
          <p:cNvPr id="63" name="Dodécagone 62"/>
          <p:cNvSpPr/>
          <p:nvPr/>
        </p:nvSpPr>
        <p:spPr>
          <a:xfrm>
            <a:off x="8212138" y="3527425"/>
            <a:ext cx="142875" cy="144463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pic>
        <p:nvPicPr>
          <p:cNvPr id="64" name="Image 46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2745" y="765175"/>
            <a:ext cx="547497" cy="50641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65" name="Image 41"/>
          <p:cNvPicPr>
            <a:picLocks noChangeAspect="1"/>
          </p:cNvPicPr>
          <p:nvPr/>
        </p:nvPicPr>
        <p:blipFill>
          <a:blip r:embed="rId3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49"/>
          <a:stretch>
            <a:fillRect/>
          </a:stretch>
        </p:blipFill>
        <p:spPr bwMode="auto">
          <a:xfrm>
            <a:off x="5325442" y="765176"/>
            <a:ext cx="535747" cy="50656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6" name="Rectangle 44"/>
          <p:cNvSpPr>
            <a:spLocks noChangeArrowheads="1"/>
          </p:cNvSpPr>
          <p:nvPr/>
        </p:nvSpPr>
        <p:spPr bwMode="auto">
          <a:xfrm>
            <a:off x="166688" y="4645025"/>
            <a:ext cx="307657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 u="sng">
                <a:latin typeface="Calibri" panose="020F0502020204030204" pitchFamily="34" charset="0"/>
              </a:rPr>
              <a:t>Famille des métiers</a:t>
            </a:r>
            <a:r>
              <a:rPr lang="fr-FR" altLang="fr-FR" sz="1400" b="1">
                <a:latin typeface="Calibri" panose="020F0502020204030204" pitchFamily="34" charset="0"/>
              </a:rPr>
              <a:t> du Pilotage et de la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>
                <a:latin typeface="Calibri" panose="020F0502020204030204" pitchFamily="34" charset="0"/>
              </a:rPr>
              <a:t>Maintenance d‘Installations Automatisées</a:t>
            </a:r>
          </a:p>
        </p:txBody>
      </p:sp>
      <p:sp>
        <p:nvSpPr>
          <p:cNvPr id="67" name="Dodécagone 66"/>
          <p:cNvSpPr/>
          <p:nvPr/>
        </p:nvSpPr>
        <p:spPr>
          <a:xfrm>
            <a:off x="5702300" y="1536700"/>
            <a:ext cx="142875" cy="144463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173038" y="2606675"/>
            <a:ext cx="8329612" cy="695325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69" name="Text Box 8"/>
          <p:cNvSpPr txBox="1">
            <a:spLocks noChangeArrowheads="1"/>
          </p:cNvSpPr>
          <p:nvPr/>
        </p:nvSpPr>
        <p:spPr bwMode="auto">
          <a:xfrm>
            <a:off x="255588" y="701675"/>
            <a:ext cx="2947987" cy="7080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fr-FR" sz="4000" b="1" cap="all" dirty="0" smtClean="0">
                <a:solidFill>
                  <a:srgbClr val="9900FF"/>
                </a:solidFill>
                <a:latin typeface="Corbel" panose="020B0503020204020204" pitchFamily="34" charset="0"/>
                <a:ea typeface="Batang" panose="02030600000101010101" pitchFamily="18" charset="-127"/>
              </a:rPr>
              <a:t>BAC PRO</a:t>
            </a:r>
            <a:endParaRPr lang="en-US" altLang="fr-FR" sz="4000" b="1" cap="all" dirty="0">
              <a:solidFill>
                <a:srgbClr val="9900FF"/>
              </a:solidFill>
              <a:latin typeface="Corbel" panose="020B0503020204020204" pitchFamily="34" charset="0"/>
              <a:ea typeface="Batang" panose="02030600000101010101" pitchFamily="18" charset="-127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173038" y="4641850"/>
            <a:ext cx="8329612" cy="746125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85" name="Rectangle 84"/>
          <p:cNvSpPr/>
          <p:nvPr/>
        </p:nvSpPr>
        <p:spPr bwMode="auto">
          <a:xfrm>
            <a:off x="174625" y="5476875"/>
            <a:ext cx="8329613" cy="846138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86" name="Rectangle 42"/>
          <p:cNvSpPr>
            <a:spLocks noChangeArrowheads="1"/>
          </p:cNvSpPr>
          <p:nvPr/>
        </p:nvSpPr>
        <p:spPr bwMode="auto">
          <a:xfrm>
            <a:off x="163513" y="2782888"/>
            <a:ext cx="3101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>
                <a:solidFill>
                  <a:srgbClr val="000000"/>
                </a:solidFill>
                <a:latin typeface="Calibri" panose="020F0502020204030204" pitchFamily="34" charset="0"/>
              </a:rPr>
              <a:t>Métiers de la Réparation en Carrosserie</a:t>
            </a:r>
            <a:endParaRPr lang="fr-FR" altLang="fr-FR" b="1">
              <a:latin typeface="Calibri" panose="020F0502020204030204" pitchFamily="34" charset="0"/>
            </a:endParaRPr>
          </a:p>
        </p:txBody>
      </p:sp>
      <p:sp>
        <p:nvSpPr>
          <p:cNvPr id="92" name="Dodécagone 91"/>
          <p:cNvSpPr/>
          <p:nvPr/>
        </p:nvSpPr>
        <p:spPr>
          <a:xfrm>
            <a:off x="5718175" y="2740025"/>
            <a:ext cx="142875" cy="144463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sp>
        <p:nvSpPr>
          <p:cNvPr id="98" name="Dodécagone 97"/>
          <p:cNvSpPr/>
          <p:nvPr/>
        </p:nvSpPr>
        <p:spPr>
          <a:xfrm>
            <a:off x="5707063" y="4086225"/>
            <a:ext cx="142875" cy="144463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sp>
        <p:nvSpPr>
          <p:cNvPr id="99" name="Dodécagone 98"/>
          <p:cNvSpPr/>
          <p:nvPr/>
        </p:nvSpPr>
        <p:spPr>
          <a:xfrm>
            <a:off x="5708650" y="4783138"/>
            <a:ext cx="142875" cy="144462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sp>
        <p:nvSpPr>
          <p:cNvPr id="100" name="Dodécagone 99"/>
          <p:cNvSpPr/>
          <p:nvPr/>
        </p:nvSpPr>
        <p:spPr>
          <a:xfrm>
            <a:off x="5773738" y="5562600"/>
            <a:ext cx="142875" cy="144463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950" y="5805488"/>
            <a:ext cx="1008063" cy="949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255588" y="217488"/>
            <a:ext cx="8461375" cy="4000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fr-FR" sz="2000" b="1" cap="all" dirty="0" smtClean="0">
                <a:solidFill>
                  <a:srgbClr val="9900FF"/>
                </a:solidFill>
                <a:latin typeface="Corbel" panose="020B0503020204020204" pitchFamily="34" charset="0"/>
                <a:ea typeface="Batang" panose="02030600000101010101" pitchFamily="18" charset="-127"/>
              </a:rPr>
              <a:t>Les Formations </a:t>
            </a:r>
            <a:r>
              <a:rPr lang="en-US" altLang="fr-FR" sz="2000" b="1" cap="all" dirty="0" err="1" smtClean="0">
                <a:solidFill>
                  <a:srgbClr val="9900FF"/>
                </a:solidFill>
                <a:latin typeface="Corbel" panose="020B0503020204020204" pitchFamily="34" charset="0"/>
                <a:ea typeface="Batang" panose="02030600000101010101" pitchFamily="18" charset="-127"/>
              </a:rPr>
              <a:t>Professionnelles</a:t>
            </a:r>
            <a:endParaRPr lang="en-US" altLang="fr-FR" sz="2000" b="1" cap="all" dirty="0">
              <a:solidFill>
                <a:srgbClr val="9900FF"/>
              </a:solidFill>
              <a:latin typeface="Corbel" panose="020B0503020204020204" pitchFamily="34" charset="0"/>
              <a:ea typeface="Batang" panose="02030600000101010101" pitchFamily="18" charset="-127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018213" y="1304925"/>
            <a:ext cx="2447925" cy="5322888"/>
          </a:xfrm>
          <a:prstGeom prst="rect">
            <a:avLst/>
          </a:prstGeom>
          <a:solidFill>
            <a:srgbClr val="C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018213" y="796925"/>
            <a:ext cx="2447925" cy="5048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Lycée</a:t>
            </a:r>
          </a:p>
          <a:p>
            <a:pPr>
              <a:defRPr/>
            </a:pPr>
            <a:r>
              <a:rPr lang="fr-FR" dirty="0"/>
              <a:t>Toulouse Lautrec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467100" y="1312863"/>
            <a:ext cx="2447925" cy="5314950"/>
          </a:xfrm>
          <a:prstGeom prst="rect">
            <a:avLst/>
          </a:prstGeom>
          <a:solidFill>
            <a:srgbClr val="7030A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/>
          <p:nvPr/>
        </p:nvSpPr>
        <p:spPr bwMode="auto">
          <a:xfrm>
            <a:off x="3468688" y="806450"/>
            <a:ext cx="2446337" cy="50482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Lycée </a:t>
            </a:r>
          </a:p>
          <a:p>
            <a:pPr>
              <a:defRPr/>
            </a:pPr>
            <a:r>
              <a:rPr lang="fr-FR" dirty="0"/>
              <a:t>Jean Jaurès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019800" y="4348163"/>
            <a:ext cx="2446338" cy="1055687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Métiers </a:t>
            </a:r>
          </a:p>
          <a:p>
            <a:pPr algn="ctr">
              <a:defRPr/>
            </a:pPr>
            <a:r>
              <a:rPr lang="fr-FR" sz="1200" b="1" dirty="0"/>
              <a:t>du Commerce et de la Vente </a:t>
            </a:r>
          </a:p>
          <a:p>
            <a:pPr algn="ctr">
              <a:defRPr/>
            </a:pPr>
            <a:r>
              <a:rPr lang="fr-FR" sz="1200" b="1" dirty="0"/>
              <a:t>option B : prospection clientèle </a:t>
            </a:r>
          </a:p>
          <a:p>
            <a:pPr algn="ctr">
              <a:defRPr/>
            </a:pPr>
            <a:r>
              <a:rPr lang="fr-FR" sz="1200" b="1" dirty="0"/>
              <a:t>et valorisation de </a:t>
            </a:r>
          </a:p>
          <a:p>
            <a:pPr algn="ctr">
              <a:defRPr/>
            </a:pPr>
            <a:r>
              <a:rPr lang="fr-FR" sz="1200" b="1" dirty="0"/>
              <a:t>l’offre commerciale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475038" y="2460625"/>
            <a:ext cx="4991100" cy="614363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Assistance à la Gestion des Organisations </a:t>
            </a:r>
          </a:p>
          <a:p>
            <a:pPr algn="ctr">
              <a:defRPr/>
            </a:pPr>
            <a:r>
              <a:rPr lang="fr-FR" sz="1200" b="1" dirty="0"/>
              <a:t>et de leurs Activités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022975" y="3300413"/>
            <a:ext cx="2443163" cy="995362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Métiers </a:t>
            </a:r>
          </a:p>
          <a:p>
            <a:pPr algn="ctr">
              <a:defRPr/>
            </a:pPr>
            <a:r>
              <a:rPr lang="fr-FR" sz="1200" b="1" dirty="0"/>
              <a:t>du Commerce et de la vente </a:t>
            </a:r>
          </a:p>
          <a:p>
            <a:pPr algn="ctr">
              <a:defRPr/>
            </a:pPr>
            <a:r>
              <a:rPr lang="fr-FR" sz="1200" b="1" dirty="0"/>
              <a:t>option A : animation et gestion </a:t>
            </a:r>
          </a:p>
          <a:p>
            <a:pPr algn="ctr">
              <a:defRPr/>
            </a:pPr>
            <a:r>
              <a:rPr lang="fr-FR" sz="1200" b="1" dirty="0"/>
              <a:t>de l’espace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475038" y="1657350"/>
            <a:ext cx="2384425" cy="585788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Accompagnement </a:t>
            </a:r>
          </a:p>
          <a:p>
            <a:pPr algn="ctr">
              <a:defRPr/>
            </a:pPr>
            <a:r>
              <a:rPr lang="fr-FR" sz="1200" b="1" dirty="0"/>
              <a:t>Soins et Services à la Personne</a:t>
            </a:r>
            <a:endParaRPr lang="fr-FR" sz="1050" dirty="0"/>
          </a:p>
        </p:txBody>
      </p:sp>
      <p:sp>
        <p:nvSpPr>
          <p:cNvPr id="24588" name="Rectangle 1"/>
          <p:cNvSpPr>
            <a:spLocks noChangeArrowheads="1"/>
          </p:cNvSpPr>
          <p:nvPr/>
        </p:nvSpPr>
        <p:spPr bwMode="auto">
          <a:xfrm>
            <a:off x="185738" y="2439988"/>
            <a:ext cx="32893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>
                <a:latin typeface="Calibri" panose="020F0502020204030204" pitchFamily="34" charset="0"/>
              </a:rPr>
              <a:t>Famille des métiers de la Gestion Administrative, du Transport et de la Logistique 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185738" y="2395538"/>
            <a:ext cx="8323262" cy="750887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185738" y="3227388"/>
            <a:ext cx="8323262" cy="2916237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24591" name="Rectangle 52"/>
          <p:cNvSpPr>
            <a:spLocks noChangeArrowheads="1"/>
          </p:cNvSpPr>
          <p:nvPr/>
        </p:nvSpPr>
        <p:spPr bwMode="auto">
          <a:xfrm>
            <a:off x="185738" y="4056063"/>
            <a:ext cx="3135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>
                <a:latin typeface="Calibri" panose="020F0502020204030204" pitchFamily="34" charset="0"/>
              </a:rPr>
              <a:t>Famille des métiers de la Relation Client</a:t>
            </a:r>
          </a:p>
        </p:txBody>
      </p:sp>
      <p:sp>
        <p:nvSpPr>
          <p:cNvPr id="24592" name="Rectangle 54"/>
          <p:cNvSpPr>
            <a:spLocks noChangeArrowheads="1"/>
          </p:cNvSpPr>
          <p:nvPr/>
        </p:nvSpPr>
        <p:spPr bwMode="auto">
          <a:xfrm>
            <a:off x="173038" y="1804988"/>
            <a:ext cx="3319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>
                <a:latin typeface="Calibri" panose="020F0502020204030204" pitchFamily="34" charset="0"/>
              </a:rPr>
              <a:t>Métiers du Service à la Personne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82563" y="1592263"/>
            <a:ext cx="8326437" cy="725487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18" name="Dodécagone 17"/>
          <p:cNvSpPr/>
          <p:nvPr/>
        </p:nvSpPr>
        <p:spPr bwMode="auto">
          <a:xfrm>
            <a:off x="3556000" y="1711325"/>
            <a:ext cx="177800" cy="152400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sp>
        <p:nvSpPr>
          <p:cNvPr id="19" name="Dodécagone 18"/>
          <p:cNvSpPr/>
          <p:nvPr/>
        </p:nvSpPr>
        <p:spPr bwMode="auto">
          <a:xfrm>
            <a:off x="3556000" y="2544763"/>
            <a:ext cx="177800" cy="152400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sp>
        <p:nvSpPr>
          <p:cNvPr id="20" name="Dodécagone 19"/>
          <p:cNvSpPr/>
          <p:nvPr/>
        </p:nvSpPr>
        <p:spPr bwMode="auto">
          <a:xfrm>
            <a:off x="8172450" y="2536825"/>
            <a:ext cx="179388" cy="152400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sp>
        <p:nvSpPr>
          <p:cNvPr id="21" name="Dodécagone 20"/>
          <p:cNvSpPr/>
          <p:nvPr/>
        </p:nvSpPr>
        <p:spPr bwMode="auto">
          <a:xfrm>
            <a:off x="8172450" y="4419600"/>
            <a:ext cx="179388" cy="152400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pic>
        <p:nvPicPr>
          <p:cNvPr id="22" name="Image 44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 b="7162"/>
          <a:stretch>
            <a:fillRect/>
          </a:stretch>
        </p:blipFill>
        <p:spPr bwMode="auto">
          <a:xfrm>
            <a:off x="7863840" y="800707"/>
            <a:ext cx="532005" cy="4940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rcRect l="24889" t="14256" r="17786" b="1466"/>
          <a:stretch>
            <a:fillRect/>
          </a:stretch>
        </p:blipFill>
        <p:spPr bwMode="auto">
          <a:xfrm>
            <a:off x="5298889" y="804704"/>
            <a:ext cx="547214" cy="506151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4" name="Rectangle 23"/>
          <p:cNvSpPr/>
          <p:nvPr/>
        </p:nvSpPr>
        <p:spPr bwMode="auto">
          <a:xfrm>
            <a:off x="6026150" y="5453063"/>
            <a:ext cx="2439988" cy="608012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Métiers de l’Accueil</a:t>
            </a:r>
            <a:endParaRPr lang="fr-FR" sz="1050" dirty="0"/>
          </a:p>
        </p:txBody>
      </p:sp>
      <p:pic>
        <p:nvPicPr>
          <p:cNvPr id="24601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294063"/>
            <a:ext cx="427038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02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5354638"/>
            <a:ext cx="427038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255588" y="701675"/>
            <a:ext cx="2947987" cy="7080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fr-FR" sz="4000" b="1" cap="all" dirty="0" smtClean="0">
                <a:solidFill>
                  <a:srgbClr val="9900FF"/>
                </a:solidFill>
                <a:latin typeface="Corbel" panose="020B0503020204020204" pitchFamily="34" charset="0"/>
                <a:ea typeface="Batang" panose="02030600000101010101" pitchFamily="18" charset="-127"/>
              </a:rPr>
              <a:t>BAC PRO</a:t>
            </a:r>
            <a:endParaRPr lang="en-US" altLang="fr-FR" sz="4000" b="1" cap="all" dirty="0">
              <a:solidFill>
                <a:srgbClr val="9900FF"/>
              </a:solidFill>
              <a:latin typeface="Corbel" panose="020B0503020204020204" pitchFamily="34" charset="0"/>
              <a:ea typeface="Batang" panose="02030600000101010101" pitchFamily="18" charset="-127"/>
            </a:endParaRPr>
          </a:p>
        </p:txBody>
      </p:sp>
      <p:grpSp>
        <p:nvGrpSpPr>
          <p:cNvPr id="24604" name="Groupe 37"/>
          <p:cNvGrpSpPr>
            <a:grpSpLocks/>
          </p:cNvGrpSpPr>
          <p:nvPr/>
        </p:nvGrpSpPr>
        <p:grpSpPr bwMode="auto">
          <a:xfrm>
            <a:off x="173038" y="296863"/>
            <a:ext cx="1527175" cy="369887"/>
            <a:chOff x="255588" y="919164"/>
            <a:chExt cx="1526832" cy="369332"/>
          </a:xfrm>
        </p:grpSpPr>
        <p:sp>
          <p:nvSpPr>
            <p:cNvPr id="29" name="Dodécagone 28"/>
            <p:cNvSpPr/>
            <p:nvPr/>
          </p:nvSpPr>
          <p:spPr bwMode="auto">
            <a:xfrm>
              <a:off x="255588" y="977813"/>
              <a:ext cx="215852" cy="215576"/>
            </a:xfrm>
            <a:prstGeom prst="dodecagon">
              <a:avLst/>
            </a:prstGeom>
            <a:solidFill>
              <a:srgbClr val="FF1D1D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2400" b="1" dirty="0"/>
                <a:t>A</a:t>
              </a:r>
            </a:p>
          </p:txBody>
        </p:sp>
        <p:sp>
          <p:nvSpPr>
            <p:cNvPr id="24608" name="ZoneTexte 29"/>
            <p:cNvSpPr txBox="1">
              <a:spLocks noChangeArrowheads="1"/>
            </p:cNvSpPr>
            <p:nvPr/>
          </p:nvSpPr>
          <p:spPr bwMode="auto">
            <a:xfrm>
              <a:off x="397746" y="919164"/>
              <a:ext cx="13846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100000"/>
                <a:buFont typeface="Arial" panose="020B0604020202020204" pitchFamily="34" charset="0"/>
                <a:buChar char="■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bg2"/>
                </a:buClr>
                <a:buFont typeface="Arial Italic"/>
                <a:buChar char="■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Arial" panose="020B0604020202020204" pitchFamily="34" charset="0"/>
                <a:buChar char="–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>
                  <a:latin typeface="Calibri" panose="020F0502020204030204" pitchFamily="34" charset="0"/>
                </a:rPr>
                <a:t>pprentissage</a:t>
              </a:r>
            </a:p>
          </p:txBody>
        </p:sp>
      </p:grpSp>
      <p:sp>
        <p:nvSpPr>
          <p:cNvPr id="31" name="Rectangle 30"/>
          <p:cNvSpPr/>
          <p:nvPr/>
        </p:nvSpPr>
        <p:spPr>
          <a:xfrm>
            <a:off x="0" y="-12700"/>
            <a:ext cx="9144000" cy="642938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303213" y="71438"/>
            <a:ext cx="8461375" cy="4778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fr-FR" sz="2500" b="1" cap="all" dirty="0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Les Formations </a:t>
            </a:r>
            <a:r>
              <a:rPr lang="en-US" altLang="fr-FR" sz="2500" b="1" cap="all" dirty="0" err="1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Professionnelles</a:t>
            </a:r>
            <a:endParaRPr lang="en-US" altLang="fr-FR" sz="2500" b="1" cap="all" dirty="0">
              <a:solidFill>
                <a:schemeClr val="bg1"/>
              </a:solidFill>
              <a:latin typeface="Arial Black" panose="020B0A04020102020204" pitchFamily="34" charset="0"/>
              <a:ea typeface="Batang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0" y="-12700"/>
            <a:ext cx="9144000" cy="642938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107950" y="5805488"/>
            <a:ext cx="1008063" cy="949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2" name="Rectangle 31"/>
          <p:cNvSpPr/>
          <p:nvPr/>
        </p:nvSpPr>
        <p:spPr bwMode="auto">
          <a:xfrm>
            <a:off x="3443288" y="1281113"/>
            <a:ext cx="2447925" cy="5340350"/>
          </a:xfrm>
          <a:prstGeom prst="rect">
            <a:avLst/>
          </a:prstGeom>
          <a:solidFill>
            <a:srgbClr val="C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33" name="Rectangle 32"/>
          <p:cNvSpPr/>
          <p:nvPr/>
        </p:nvSpPr>
        <p:spPr bwMode="auto">
          <a:xfrm>
            <a:off x="3443288" y="796925"/>
            <a:ext cx="2447925" cy="5048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Lycée</a:t>
            </a:r>
          </a:p>
          <a:p>
            <a:pPr>
              <a:defRPr/>
            </a:pPr>
            <a:r>
              <a:rPr lang="fr-FR" dirty="0"/>
              <a:t>Toulouse Lautrec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3446463" y="2413000"/>
            <a:ext cx="2444750" cy="576263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Esthétique </a:t>
            </a:r>
          </a:p>
          <a:p>
            <a:pPr algn="ctr">
              <a:defRPr/>
            </a:pPr>
            <a:r>
              <a:rPr lang="fr-FR" sz="1200" b="1" dirty="0"/>
              <a:t>Cosmétique Parfumerie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73038" y="2327275"/>
            <a:ext cx="8323262" cy="1443038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25608" name="Rectangle 49"/>
          <p:cNvSpPr>
            <a:spLocks noChangeArrowheads="1"/>
          </p:cNvSpPr>
          <p:nvPr/>
        </p:nvSpPr>
        <p:spPr bwMode="auto">
          <a:xfrm>
            <a:off x="188913" y="2698750"/>
            <a:ext cx="3135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u="sng">
                <a:latin typeface="Calibri" panose="020F0502020204030204" pitchFamily="34" charset="0"/>
              </a:rPr>
              <a:t>Famille des métiers</a:t>
            </a:r>
            <a:r>
              <a:rPr lang="fr-FR" altLang="fr-FR" sz="1400">
                <a:latin typeface="Calibri" panose="020F0502020204030204" pitchFamily="34" charset="0"/>
              </a:rPr>
              <a:t> de la </a:t>
            </a:r>
            <a:r>
              <a:rPr lang="fr-FR" altLang="fr-FR" sz="1400" b="1">
                <a:latin typeface="Calibri" panose="020F0502020204030204" pitchFamily="34" charset="0"/>
              </a:rPr>
              <a:t>B</a:t>
            </a:r>
            <a:r>
              <a:rPr lang="fr-FR" altLang="fr-FR" sz="1400">
                <a:latin typeface="Calibri" panose="020F0502020204030204" pitchFamily="34" charset="0"/>
              </a:rPr>
              <a:t>eauté et du </a:t>
            </a:r>
            <a:r>
              <a:rPr lang="fr-FR" altLang="fr-FR" sz="1400" b="1">
                <a:latin typeface="Calibri" panose="020F0502020204030204" pitchFamily="34" charset="0"/>
              </a:rPr>
              <a:t>B</a:t>
            </a:r>
            <a:r>
              <a:rPr lang="fr-FR" altLang="fr-FR" sz="1400">
                <a:latin typeface="Calibri" panose="020F0502020204030204" pitchFamily="34" charset="0"/>
              </a:rPr>
              <a:t>ien-être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3452813" y="1595438"/>
            <a:ext cx="2438400" cy="557212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Métiers de </a:t>
            </a:r>
          </a:p>
          <a:p>
            <a:pPr algn="ctr">
              <a:defRPr/>
            </a:pPr>
            <a:r>
              <a:rPr lang="fr-FR" sz="1200" b="1" dirty="0"/>
              <a:t>la Couture et de la Confection</a:t>
            </a:r>
            <a:endParaRPr lang="fr-FR" sz="1050" dirty="0"/>
          </a:p>
        </p:txBody>
      </p:sp>
      <p:sp>
        <p:nvSpPr>
          <p:cNvPr id="25610" name="Rectangle 46"/>
          <p:cNvSpPr>
            <a:spLocks noChangeArrowheads="1"/>
          </p:cNvSpPr>
          <p:nvPr/>
        </p:nvSpPr>
        <p:spPr bwMode="auto">
          <a:xfrm>
            <a:off x="173038" y="1720850"/>
            <a:ext cx="3208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>
                <a:latin typeface="Calibri" panose="020F0502020204030204" pitchFamily="34" charset="0"/>
              </a:rPr>
              <a:t>Métiers de la </a:t>
            </a:r>
            <a:r>
              <a:rPr lang="fr-FR" altLang="fr-FR" sz="1400" b="1">
                <a:latin typeface="Calibri" panose="020F0502020204030204" pitchFamily="34" charset="0"/>
              </a:rPr>
              <a:t>M</a:t>
            </a:r>
            <a:r>
              <a:rPr lang="fr-FR" altLang="fr-FR" sz="1400">
                <a:latin typeface="Calibri" panose="020F0502020204030204" pitchFamily="34" charset="0"/>
              </a:rPr>
              <a:t>ode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173038" y="1547813"/>
            <a:ext cx="8323262" cy="668337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40" name="Dodécagone 39"/>
          <p:cNvSpPr/>
          <p:nvPr/>
        </p:nvSpPr>
        <p:spPr bwMode="auto">
          <a:xfrm>
            <a:off x="5597525" y="1657350"/>
            <a:ext cx="179388" cy="144463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pic>
        <p:nvPicPr>
          <p:cNvPr id="41" name="Image 44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 b="7162"/>
          <a:stretch>
            <a:fillRect/>
          </a:stretch>
        </p:blipFill>
        <p:spPr bwMode="auto">
          <a:xfrm>
            <a:off x="5322951" y="800706"/>
            <a:ext cx="532005" cy="49407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2" name="Rectangle 41"/>
          <p:cNvSpPr/>
          <p:nvPr/>
        </p:nvSpPr>
        <p:spPr bwMode="auto">
          <a:xfrm>
            <a:off x="5976938" y="1289050"/>
            <a:ext cx="2447925" cy="5332413"/>
          </a:xfrm>
          <a:prstGeom prst="rect">
            <a:avLst/>
          </a:prstGeom>
          <a:solidFill>
            <a:srgbClr val="54823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43" name="Rectangle 42"/>
          <p:cNvSpPr/>
          <p:nvPr/>
        </p:nvSpPr>
        <p:spPr bwMode="auto">
          <a:xfrm>
            <a:off x="5975350" y="796925"/>
            <a:ext cx="2449513" cy="50482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Lycée</a:t>
            </a:r>
          </a:p>
          <a:p>
            <a:pPr>
              <a:defRPr/>
            </a:pPr>
            <a:r>
              <a:rPr lang="fr-FR" dirty="0" err="1"/>
              <a:t>Fonlabour</a:t>
            </a:r>
            <a:endParaRPr lang="fr-FR" dirty="0"/>
          </a:p>
        </p:txBody>
      </p:sp>
      <p:sp>
        <p:nvSpPr>
          <p:cNvPr id="44" name="Rectangle 43"/>
          <p:cNvSpPr/>
          <p:nvPr/>
        </p:nvSpPr>
        <p:spPr bwMode="auto">
          <a:xfrm>
            <a:off x="5975350" y="4024313"/>
            <a:ext cx="2449513" cy="508000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Aménagements paysagers</a:t>
            </a:r>
            <a:endParaRPr lang="fr-FR" sz="1100" b="1" dirty="0"/>
          </a:p>
        </p:txBody>
      </p:sp>
      <p:sp>
        <p:nvSpPr>
          <p:cNvPr id="45" name="Rectangle 44"/>
          <p:cNvSpPr/>
          <p:nvPr/>
        </p:nvSpPr>
        <p:spPr bwMode="auto">
          <a:xfrm>
            <a:off x="5975350" y="4590800"/>
            <a:ext cx="2449513" cy="668588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Conduite Gestion Exploitation Agricole</a:t>
            </a:r>
          </a:p>
          <a:p>
            <a:pPr algn="ctr">
              <a:defRPr/>
            </a:pPr>
            <a:r>
              <a:rPr lang="fr-FR" sz="1200" b="1" dirty="0"/>
              <a:t>Polyculture Elevage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5975350" y="5341938"/>
            <a:ext cx="2449513" cy="517525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Production Horticoles</a:t>
            </a:r>
          </a:p>
        </p:txBody>
      </p:sp>
      <p:pic>
        <p:nvPicPr>
          <p:cNvPr id="47" name="Image 40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rcRect l="5165" t="352" r="23238" b="-352"/>
          <a:stretch>
            <a:fillRect/>
          </a:stretch>
        </p:blipFill>
        <p:spPr bwMode="auto">
          <a:xfrm>
            <a:off x="7843248" y="790024"/>
            <a:ext cx="543956" cy="506714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5620" name="Rectangle 60"/>
          <p:cNvSpPr>
            <a:spLocks noChangeArrowheads="1"/>
          </p:cNvSpPr>
          <p:nvPr/>
        </p:nvSpPr>
        <p:spPr bwMode="auto">
          <a:xfrm>
            <a:off x="180975" y="4124325"/>
            <a:ext cx="3254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fr-FR" altLang="fr-FR" sz="1400">
                <a:latin typeface="Calibri" panose="020F0502020204030204" pitchFamily="34" charset="0"/>
              </a:rPr>
              <a:t>Métiers du paysage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173038" y="3924300"/>
            <a:ext cx="8329612" cy="2017713"/>
          </a:xfrm>
          <a:prstGeom prst="rect">
            <a:avLst/>
          </a:prstGeom>
          <a:noFill/>
          <a:ln>
            <a:solidFill>
              <a:srgbClr val="6262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 dirty="0"/>
          </a:p>
        </p:txBody>
      </p:sp>
      <p:sp>
        <p:nvSpPr>
          <p:cNvPr id="50" name="Rectangle 49"/>
          <p:cNvSpPr/>
          <p:nvPr/>
        </p:nvSpPr>
        <p:spPr bwMode="auto">
          <a:xfrm>
            <a:off x="3452813" y="3067050"/>
            <a:ext cx="2438400" cy="576263"/>
          </a:xfrm>
          <a:prstGeom prst="rect">
            <a:avLst/>
          </a:prstGeom>
          <a:solidFill>
            <a:srgbClr val="62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Bac Pro </a:t>
            </a:r>
            <a:r>
              <a:rPr lang="fr-FR" sz="1200" b="1" dirty="0"/>
              <a:t>Métiers de la </a:t>
            </a:r>
          </a:p>
          <a:p>
            <a:pPr algn="ctr">
              <a:defRPr/>
            </a:pPr>
            <a:r>
              <a:rPr lang="fr-FR" sz="1200" b="1" dirty="0"/>
              <a:t>Coiffure</a:t>
            </a:r>
          </a:p>
        </p:txBody>
      </p:sp>
      <p:sp>
        <p:nvSpPr>
          <p:cNvPr id="52" name="Text Box 8"/>
          <p:cNvSpPr txBox="1">
            <a:spLocks noChangeArrowheads="1"/>
          </p:cNvSpPr>
          <p:nvPr/>
        </p:nvSpPr>
        <p:spPr bwMode="auto">
          <a:xfrm>
            <a:off x="255588" y="701675"/>
            <a:ext cx="2947987" cy="7080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fr-FR" sz="4000" b="1" cap="all" dirty="0" smtClean="0">
                <a:solidFill>
                  <a:srgbClr val="9900FF"/>
                </a:solidFill>
                <a:latin typeface="Corbel" panose="020B0503020204020204" pitchFamily="34" charset="0"/>
                <a:ea typeface="Batang" panose="02030600000101010101" pitchFamily="18" charset="-127"/>
              </a:rPr>
              <a:t>BAC PRO</a:t>
            </a:r>
            <a:endParaRPr lang="en-US" altLang="fr-FR" sz="4000" b="1" cap="all" dirty="0">
              <a:solidFill>
                <a:srgbClr val="9900FF"/>
              </a:solidFill>
              <a:latin typeface="Corbel" panose="020B0503020204020204" pitchFamily="34" charset="0"/>
              <a:ea typeface="Batang" panose="02030600000101010101" pitchFamily="18" charset="-127"/>
            </a:endParaRPr>
          </a:p>
        </p:txBody>
      </p:sp>
      <p:sp>
        <p:nvSpPr>
          <p:cNvPr id="25624" name="Rectangle 1"/>
          <p:cNvSpPr>
            <a:spLocks noChangeArrowheads="1"/>
          </p:cNvSpPr>
          <p:nvPr/>
        </p:nvSpPr>
        <p:spPr bwMode="auto">
          <a:xfrm>
            <a:off x="188913" y="5387975"/>
            <a:ext cx="32639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>
                <a:latin typeface="Calibri" panose="020F0502020204030204" pitchFamily="34" charset="0"/>
              </a:rPr>
              <a:t>Métiers de l’horticulture et du maraîchage</a:t>
            </a:r>
          </a:p>
        </p:txBody>
      </p:sp>
      <p:sp>
        <p:nvSpPr>
          <p:cNvPr id="25625" name="Rectangle 2"/>
          <p:cNvSpPr>
            <a:spLocks noChangeArrowheads="1"/>
          </p:cNvSpPr>
          <p:nvPr/>
        </p:nvSpPr>
        <p:spPr bwMode="auto">
          <a:xfrm>
            <a:off x="173038" y="4776788"/>
            <a:ext cx="2587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>
                <a:latin typeface="Calibri" panose="020F0502020204030204" pitchFamily="34" charset="0"/>
              </a:rPr>
              <a:t>Métiers de la production agricole</a:t>
            </a:r>
          </a:p>
        </p:txBody>
      </p:sp>
      <p:sp>
        <p:nvSpPr>
          <p:cNvPr id="55" name="Dodécagone 54"/>
          <p:cNvSpPr/>
          <p:nvPr/>
        </p:nvSpPr>
        <p:spPr bwMode="auto">
          <a:xfrm>
            <a:off x="5597525" y="2486025"/>
            <a:ext cx="179388" cy="144463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sp>
        <p:nvSpPr>
          <p:cNvPr id="56" name="Dodécagone 55"/>
          <p:cNvSpPr/>
          <p:nvPr/>
        </p:nvSpPr>
        <p:spPr bwMode="auto">
          <a:xfrm>
            <a:off x="5597525" y="3151188"/>
            <a:ext cx="179388" cy="142875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grpSp>
        <p:nvGrpSpPr>
          <p:cNvPr id="25628" name="Groupe 37"/>
          <p:cNvGrpSpPr>
            <a:grpSpLocks/>
          </p:cNvGrpSpPr>
          <p:nvPr/>
        </p:nvGrpSpPr>
        <p:grpSpPr bwMode="auto">
          <a:xfrm>
            <a:off x="1201738" y="6094413"/>
            <a:ext cx="1527175" cy="369887"/>
            <a:chOff x="255588" y="919164"/>
            <a:chExt cx="1526832" cy="369332"/>
          </a:xfrm>
        </p:grpSpPr>
        <p:sp>
          <p:nvSpPr>
            <p:cNvPr id="58" name="Dodécagone 57"/>
            <p:cNvSpPr/>
            <p:nvPr/>
          </p:nvSpPr>
          <p:spPr bwMode="auto">
            <a:xfrm>
              <a:off x="255588" y="977813"/>
              <a:ext cx="215852" cy="215576"/>
            </a:xfrm>
            <a:prstGeom prst="dodecagon">
              <a:avLst/>
            </a:prstGeom>
            <a:solidFill>
              <a:srgbClr val="FF1D1D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2400" b="1" dirty="0"/>
                <a:t>A</a:t>
              </a:r>
            </a:p>
          </p:txBody>
        </p:sp>
        <p:sp>
          <p:nvSpPr>
            <p:cNvPr id="25631" name="ZoneTexte 37"/>
            <p:cNvSpPr txBox="1">
              <a:spLocks noChangeArrowheads="1"/>
            </p:cNvSpPr>
            <p:nvPr/>
          </p:nvSpPr>
          <p:spPr bwMode="auto">
            <a:xfrm>
              <a:off x="397746" y="919164"/>
              <a:ext cx="13846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100000"/>
                <a:buFont typeface="Arial" panose="020B0604020202020204" pitchFamily="34" charset="0"/>
                <a:buChar char="■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bg2"/>
                </a:buClr>
                <a:buFont typeface="Arial Italic"/>
                <a:buChar char="■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Arial" panose="020B0604020202020204" pitchFamily="34" charset="0"/>
                <a:buChar char="–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Arial" panose="020B0604020202020204" pitchFamily="34" charset="0"/>
                  <a:ea typeface="Roboto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>
                  <a:latin typeface="Calibri" panose="020F0502020204030204" pitchFamily="34" charset="0"/>
                </a:rPr>
                <a:t>pprentissage</a:t>
              </a:r>
            </a:p>
          </p:txBody>
        </p:sp>
      </p:grp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303213" y="71438"/>
            <a:ext cx="8461375" cy="4778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fr-FR" sz="2500" b="1" cap="all" dirty="0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Les Formations </a:t>
            </a:r>
            <a:r>
              <a:rPr lang="en-US" altLang="fr-FR" sz="2500" b="1" cap="all" dirty="0" err="1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Professionnelles</a:t>
            </a:r>
            <a:endParaRPr lang="en-US" altLang="fr-FR" sz="2500" b="1" cap="all" dirty="0">
              <a:solidFill>
                <a:schemeClr val="bg1"/>
              </a:solidFill>
              <a:latin typeface="Arial Black" panose="020B0A04020102020204" pitchFamily="34" charset="0"/>
              <a:ea typeface="Batang" panose="02030600000101010101" pitchFamily="18" charset="-127"/>
            </a:endParaRPr>
          </a:p>
        </p:txBody>
      </p:sp>
      <p:sp>
        <p:nvSpPr>
          <p:cNvPr id="48" name="Dodécagone 47"/>
          <p:cNvSpPr/>
          <p:nvPr/>
        </p:nvSpPr>
        <p:spPr bwMode="auto">
          <a:xfrm>
            <a:off x="8152856" y="4022136"/>
            <a:ext cx="179388" cy="142875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  <p:sp>
        <p:nvSpPr>
          <p:cNvPr id="51" name="Dodécagone 50"/>
          <p:cNvSpPr/>
          <p:nvPr/>
        </p:nvSpPr>
        <p:spPr bwMode="auto">
          <a:xfrm>
            <a:off x="8152856" y="4705350"/>
            <a:ext cx="179388" cy="142875"/>
          </a:xfrm>
          <a:prstGeom prst="dodecagon">
            <a:avLst/>
          </a:prstGeom>
          <a:solidFill>
            <a:srgbClr val="FF1D1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2700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65150" y="981075"/>
            <a:ext cx="3751263" cy="2089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C00000"/>
                </a:solidFill>
                <a:latin typeface="Verdana" panose="020B060403050404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 </a:t>
            </a:r>
            <a:r>
              <a:rPr lang="fr-FR" altLang="fr-FR" sz="1600" b="1" dirty="0" smtClean="0">
                <a:solidFill>
                  <a:srgbClr val="C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Réfléchir sur soi 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fr-FR" altLang="fr-FR" sz="1600" b="1" dirty="0" smtClean="0">
              <a:solidFill>
                <a:srgbClr val="33CCCC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Faire le point sur: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- ses intérêts, goûts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- ses points forts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- les efforts à fournir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- ses expériences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- ses motivations, ses valeurs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321300" y="1122363"/>
            <a:ext cx="3462338" cy="21034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C00000"/>
                </a:solidFill>
                <a:latin typeface="Verdana" panose="020B060403050404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 </a:t>
            </a:r>
            <a:r>
              <a:rPr lang="fr-FR" altLang="fr-FR" sz="1600" b="1" dirty="0" smtClean="0">
                <a:solidFill>
                  <a:srgbClr val="C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S’informer sur les filières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fr-FR" altLang="fr-FR" sz="1600" b="1" dirty="0" smtClean="0">
              <a:solidFill>
                <a:srgbClr val="33CCCC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ct val="100000"/>
              <a:buFont typeface="Verdana" panose="020B0604030504040204" pitchFamily="34" charset="0"/>
              <a:buChar char="-"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Les différentes formations</a:t>
            </a:r>
          </a:p>
          <a:p>
            <a:pPr eaLnBrk="1" hangingPunct="1">
              <a:buClr>
                <a:srgbClr val="000000"/>
              </a:buClr>
              <a:buSzPct val="100000"/>
              <a:buFont typeface="Verdana" panose="020B0604030504040204" pitchFamily="34" charset="0"/>
              <a:buChar char="-"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Les matières / Coefficients</a:t>
            </a:r>
          </a:p>
          <a:p>
            <a:pPr eaLnBrk="1" hangingPunct="1">
              <a:buClr>
                <a:srgbClr val="000000"/>
              </a:buClr>
              <a:buSzPct val="100000"/>
              <a:buFont typeface="Verdana" panose="020B0604030504040204" pitchFamily="34" charset="0"/>
              <a:buChar char="-"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Les lieux de formations</a:t>
            </a:r>
          </a:p>
          <a:p>
            <a:pPr eaLnBrk="1" hangingPunct="1">
              <a:buClr>
                <a:srgbClr val="000000"/>
              </a:buClr>
              <a:buSzPct val="100000"/>
              <a:buFont typeface="Verdana" panose="020B0604030504040204" pitchFamily="34" charset="0"/>
              <a:buChar char="-"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Les perspectives de</a:t>
            </a:r>
          </a:p>
          <a:p>
            <a:pPr eaLnBrk="1" hangingPunct="1"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poursuite d’études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470150" y="3448050"/>
            <a:ext cx="4678363" cy="18240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pitchFamily="32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C00000"/>
                </a:solidFill>
                <a:latin typeface="Verdana" panose="020B060403050404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 </a:t>
            </a:r>
            <a:r>
              <a:rPr lang="fr-FR" altLang="fr-FR" sz="1600" b="1" dirty="0" smtClean="0">
                <a:solidFill>
                  <a:srgbClr val="C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S’informer sur les Secteurs/Métiers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fr-FR" altLang="fr-FR" sz="1600" b="1" dirty="0" smtClean="0">
              <a:solidFill>
                <a:srgbClr val="33CCCC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- Accès (diplômes, Formations)</a:t>
            </a:r>
          </a:p>
          <a:p>
            <a:pPr eaLnBrk="1" hangingPunct="1">
              <a:buClr>
                <a:srgbClr val="000000"/>
              </a:buClr>
              <a:buSzPct val="100000"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- Activités</a:t>
            </a:r>
          </a:p>
          <a:p>
            <a:pPr eaLnBrk="1" hangingPunct="1">
              <a:buClr>
                <a:srgbClr val="000000"/>
              </a:buClr>
              <a:buSzPct val="100000"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- Environnement professionnel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- Compétences requises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altLang="fr-FR" sz="1600" b="1" dirty="0" smtClean="0">
                <a:solidFill>
                  <a:srgbClr val="000000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- Evolution</a:t>
            </a:r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323850" y="5349875"/>
            <a:ext cx="8640763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1125"/>
              </a:spcBef>
              <a:buClr>
                <a:srgbClr val="000000"/>
              </a:buClr>
              <a:buSzTx/>
              <a:buFont typeface="Times New Roman" panose="02020603050405020304" pitchFamily="18" charset="0"/>
              <a:buNone/>
            </a:pPr>
            <a:r>
              <a:rPr lang="fr-FR" altLang="fr-FR" sz="1600" b="1">
                <a:solidFill>
                  <a:srgbClr val="000000"/>
                </a:solidFill>
                <a:latin typeface="Verdana" panose="020B0604030504040204" pitchFamily="34" charset="0"/>
              </a:rPr>
              <a:t>Un choix n’est jamais définitif. </a:t>
            </a:r>
          </a:p>
          <a:p>
            <a:pPr algn="ctr" eaLnBrk="1" hangingPunct="1">
              <a:spcBef>
                <a:spcPts val="1125"/>
              </a:spcBef>
              <a:buClr>
                <a:srgbClr val="000000"/>
              </a:buClr>
              <a:buSzTx/>
              <a:buFont typeface="Times New Roman" panose="02020603050405020304" pitchFamily="18" charset="0"/>
              <a:buNone/>
            </a:pPr>
            <a:r>
              <a:rPr lang="fr-FR" altLang="fr-FR" sz="1600" b="1">
                <a:solidFill>
                  <a:srgbClr val="000000"/>
                </a:solidFill>
                <a:latin typeface="Verdana" panose="020B0604030504040204" pitchFamily="34" charset="0"/>
              </a:rPr>
              <a:t>Il évolue tout au long d’un parcours personnel et de formation…. 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03213" y="188913"/>
            <a:ext cx="8461375" cy="4762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auto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fr-FR" sz="2500" b="1" cap="all" dirty="0" err="1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Construire</a:t>
            </a:r>
            <a:r>
              <a:rPr lang="en-US" altLang="fr-FR" sz="2500" b="1" cap="all" dirty="0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 son </a:t>
            </a:r>
            <a:r>
              <a:rPr lang="en-US" altLang="fr-FR" sz="2500" b="1" cap="all" dirty="0" err="1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projet</a:t>
            </a:r>
            <a:r>
              <a:rPr lang="en-US" altLang="fr-FR" sz="2500" b="1" cap="all" dirty="0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 </a:t>
            </a:r>
            <a:r>
              <a:rPr lang="en-US" altLang="fr-FR" sz="2500" b="1" cap="all" dirty="0" err="1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d’orientation</a:t>
            </a:r>
            <a:endParaRPr lang="en-US" altLang="fr-FR" sz="2500" b="1" cap="all" dirty="0">
              <a:solidFill>
                <a:schemeClr val="bg1"/>
              </a:solidFill>
              <a:latin typeface="Arial Black" panose="020B0A04020102020204" pitchFamily="34" charset="0"/>
              <a:ea typeface="Batang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12700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95288" y="215900"/>
            <a:ext cx="7715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281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2813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2813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2813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2500" b="1" cap="all" dirty="0">
                <a:solidFill>
                  <a:schemeClr val="bg1"/>
                </a:solidFill>
                <a:latin typeface="Arial Black" panose="020B0A04020102020204" pitchFamily="34" charset="0"/>
              </a:rPr>
              <a:t>Pour </a:t>
            </a:r>
            <a:r>
              <a:rPr lang="fr-FR" altLang="fr-FR" sz="2500" b="1" cap="all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accompagner votre réflexion</a:t>
            </a:r>
            <a:endParaRPr lang="fr-FR" altLang="fr-FR" sz="2500" b="1" cap="all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03316" y="810249"/>
            <a:ext cx="8596312" cy="6370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Wingdings 3" panose="05040102010807070707" pitchFamily="18" charset="2"/>
              <a:buChar char=""/>
              <a:defRPr/>
            </a:pPr>
            <a:r>
              <a:rPr lang="fr-FR" sz="2400" b="1" dirty="0"/>
              <a:t>Des personnes ressources : </a:t>
            </a:r>
          </a:p>
          <a:p>
            <a:pPr>
              <a:defRPr/>
            </a:pPr>
            <a:r>
              <a:rPr lang="fr-FR" sz="2000" b="1" dirty="0"/>
              <a:t>            professeur  principal, </a:t>
            </a:r>
          </a:p>
          <a:p>
            <a:pPr>
              <a:defRPr/>
            </a:pPr>
            <a:r>
              <a:rPr lang="fr-FR" sz="2000" b="1" dirty="0"/>
              <a:t>            psychologue EN conseil en orientation, </a:t>
            </a:r>
          </a:p>
          <a:p>
            <a:pPr>
              <a:defRPr/>
            </a:pPr>
            <a:r>
              <a:rPr lang="fr-FR" sz="2000" b="1" dirty="0"/>
              <a:t>            l’équipe éducative, le chef d’établissement, ….</a:t>
            </a:r>
          </a:p>
          <a:p>
            <a:pPr>
              <a:defRPr/>
            </a:pPr>
            <a:r>
              <a:rPr lang="fr-FR" sz="2000" b="1" dirty="0"/>
              <a:t>            le CIO (centre d’information et d’orientation) d’Albi</a:t>
            </a:r>
          </a:p>
          <a:p>
            <a:pPr>
              <a:defRPr/>
            </a:pPr>
            <a:r>
              <a:rPr lang="fr-FR" sz="2000" b="1" dirty="0"/>
              <a:t>            </a:t>
            </a:r>
            <a:r>
              <a:rPr lang="fr-FR" b="1" dirty="0">
                <a:hlinkClick r:id="rId2"/>
              </a:rPr>
              <a:t>https://www.ac-toulouse.fr/cio-d-albi-121811</a:t>
            </a:r>
            <a:r>
              <a:rPr lang="fr-FR" sz="2000" b="1" dirty="0"/>
              <a:t> </a:t>
            </a:r>
          </a:p>
          <a:p>
            <a:pPr>
              <a:defRPr/>
            </a:pPr>
            <a:r>
              <a:rPr lang="fr-FR" sz="2400" b="1" dirty="0"/>
              <a:t> </a:t>
            </a:r>
          </a:p>
          <a:p>
            <a:pPr marL="342900" indent="-342900">
              <a:buFont typeface="Wingdings 3" panose="05040102010807070707" pitchFamily="18" charset="2"/>
              <a:buChar char=""/>
              <a:defRPr/>
            </a:pPr>
            <a:r>
              <a:rPr lang="fr-FR" sz="2400" b="1" dirty="0"/>
              <a:t>Des outils : </a:t>
            </a:r>
          </a:p>
          <a:p>
            <a:pPr>
              <a:defRPr/>
            </a:pPr>
            <a:r>
              <a:rPr lang="fr-FR" sz="2400" b="1" dirty="0"/>
              <a:t>          </a:t>
            </a:r>
            <a:r>
              <a:rPr lang="fr-FR" sz="2000" b="1" dirty="0"/>
              <a:t>sites internet nationaux :  </a:t>
            </a:r>
          </a:p>
          <a:p>
            <a:pPr>
              <a:defRPr/>
            </a:pPr>
            <a:r>
              <a:rPr lang="fr-FR" sz="2000" b="1" dirty="0"/>
              <a:t>                 </a:t>
            </a:r>
            <a:r>
              <a:rPr lang="fr-FR" b="1" u="sng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plateforme- avenirs </a:t>
            </a:r>
            <a:endParaRPr lang="fr-FR" b="1" u="sng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fr-FR" b="1" dirty="0"/>
              <a:t>                   </a:t>
            </a:r>
            <a:r>
              <a:rPr lang="fr-FR" b="1" dirty="0">
                <a:hlinkClick r:id="rId4"/>
              </a:rPr>
              <a:t>réussir-au-lycée</a:t>
            </a:r>
            <a:endParaRPr lang="fr-FR" b="1" dirty="0"/>
          </a:p>
          <a:p>
            <a:pPr>
              <a:defRPr/>
            </a:pPr>
            <a:r>
              <a:rPr lang="fr-FR" altLang="fr-FR" b="1" dirty="0"/>
              <a:t>                   </a:t>
            </a:r>
            <a:r>
              <a:rPr lang="fr-FR" altLang="fr-FR" b="1" dirty="0">
                <a:hlinkClick r:id="rId5"/>
              </a:rPr>
              <a:t>nouvelle-voiepro.fr</a:t>
            </a:r>
            <a:endParaRPr lang="fr-FR" altLang="fr-FR" b="1" dirty="0"/>
          </a:p>
          <a:p>
            <a:pPr>
              <a:defRPr/>
            </a:pPr>
            <a:r>
              <a:rPr lang="fr-FR" altLang="fr-FR" b="1" dirty="0"/>
              <a:t>                   </a:t>
            </a:r>
            <a:r>
              <a:rPr lang="fr-FR" altLang="fr-FR" b="1" dirty="0">
                <a:hlinkClick r:id="rId6"/>
              </a:rPr>
              <a:t>secondes-premières-2022-2023</a:t>
            </a:r>
            <a:endParaRPr lang="fr-FR" altLang="fr-FR" b="1" dirty="0"/>
          </a:p>
          <a:p>
            <a:pPr>
              <a:defRPr/>
            </a:pPr>
            <a:r>
              <a:rPr lang="fr-FR" altLang="fr-FR" b="1" dirty="0"/>
              <a:t>                   </a:t>
            </a:r>
            <a:r>
              <a:rPr lang="fr-FR" altLang="fr-FR" b="1" dirty="0">
                <a:hlinkClick r:id="rId6"/>
              </a:rPr>
              <a:t>onisep.fr</a:t>
            </a:r>
            <a:endParaRPr lang="fr-FR" altLang="fr-FR" b="1" dirty="0"/>
          </a:p>
          <a:p>
            <a:pPr>
              <a:defRPr/>
            </a:pPr>
            <a:r>
              <a:rPr lang="fr-FR" altLang="fr-FR" b="1" dirty="0"/>
              <a:t>	  </a:t>
            </a:r>
            <a:r>
              <a:rPr lang="fr-FR" altLang="fr-FR" b="1" dirty="0" smtClean="0">
                <a:hlinkClick r:id="rId7"/>
              </a:rPr>
              <a:t>educagri.fr</a:t>
            </a:r>
            <a:endParaRPr lang="fr-FR" altLang="fr-FR" b="1" dirty="0" smtClean="0"/>
          </a:p>
          <a:p>
            <a:pPr>
              <a:defRPr/>
            </a:pPr>
            <a:r>
              <a:rPr lang="fr-FR" altLang="fr-FR" b="1" dirty="0" smtClean="0">
                <a:solidFill>
                  <a:schemeClr val="accent6">
                    <a:lumMod val="75000"/>
                  </a:schemeClr>
                </a:solidFill>
                <a:hlinkClick r:id="rId8"/>
              </a:rPr>
              <a:t>https</a:t>
            </a:r>
            <a:r>
              <a:rPr lang="fr-FR" altLang="fr-FR" b="1" dirty="0">
                <a:solidFill>
                  <a:schemeClr val="accent6">
                    <a:lumMod val="75000"/>
                  </a:schemeClr>
                </a:solidFill>
                <a:hlinkClick r:id="rId8"/>
              </a:rPr>
              <a:t>://</a:t>
            </a:r>
            <a:r>
              <a:rPr lang="fr-FR" altLang="fr-FR" b="1" dirty="0" smtClean="0">
                <a:solidFill>
                  <a:schemeClr val="accent6">
                    <a:lumMod val="75000"/>
                  </a:schemeClr>
                </a:solidFill>
                <a:hlinkClick r:id="rId8"/>
              </a:rPr>
              <a:t>www.ac-montpellier.fr/les-fiches-diplomes-post-3eme-126621</a:t>
            </a:r>
            <a:r>
              <a:rPr lang="fr-FR" altLang="fr-FR" b="1" dirty="0" smtClean="0">
                <a:solidFill>
                  <a:schemeClr val="accent6">
                    <a:lumMod val="75000"/>
                  </a:schemeClr>
                </a:solidFill>
              </a:rPr>
              <a:t>: pour se renseigner sur les bac pro, bac technologiques et généraux</a:t>
            </a:r>
            <a:endParaRPr lang="fr-FR" altLang="fr-FR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endParaRPr lang="fr-FR" altLang="fr-FR" b="1" dirty="0"/>
          </a:p>
          <a:p>
            <a:pPr>
              <a:defRPr/>
            </a:pPr>
            <a:endParaRPr lang="fr-FR" altLang="fr-FR" sz="2400" b="1" dirty="0"/>
          </a:p>
          <a:p>
            <a:pPr>
              <a:defRPr/>
            </a:pPr>
            <a:r>
              <a:rPr lang="fr-FR" sz="2400" b="1" dirty="0"/>
              <a:t>          journées Portes Ouvertes, Salons, Forums ….  </a:t>
            </a:r>
          </a:p>
        </p:txBody>
      </p:sp>
      <p:pic>
        <p:nvPicPr>
          <p:cNvPr id="27653" name="Imag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628775"/>
            <a:ext cx="14224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Imag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644900"/>
            <a:ext cx="20970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-12700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984671"/>
              </p:ext>
            </p:extLst>
          </p:nvPr>
        </p:nvGraphicFramePr>
        <p:xfrm>
          <a:off x="1403648" y="1179443"/>
          <a:ext cx="7124700" cy="4967286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24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4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</a:rPr>
                        <a:t>LYCEE 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BELLEVUE ALBI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Samedi 08 février 2025 de 9h à 12h 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</a:rPr>
                        <a:t>LYCEE 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LAPEROUSE ALBI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Samedi 8 mars 2025 : de 9h à 12h</a:t>
                      </a:r>
                      <a:endParaRPr lang="fr-FR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</a:rPr>
                        <a:t>LYCEE JEAN JAURES CARMAUX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Samedi 15 mars 2025 de 9h à 16h</a:t>
                      </a:r>
                      <a:endParaRPr lang="fr-FR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</a:rPr>
                        <a:t>LYCEE 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RASCOL ALBI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Vendredi 21 mars 2025 de 16h à 19h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Samedi 22 mars 2025 de 09h à 12h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</a:rPr>
                        <a:t>LYCEE FONLABOUR ALBI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Samedi 15 Mars 2025 9h-17h 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</a:rPr>
                        <a:t>LYCEE 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TOULOUSE </a:t>
                      </a: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</a:rPr>
                        <a:t>LAUTREC ALBI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Samedi 05 avril 2025 de 8h30h à 12h</a:t>
                      </a:r>
                      <a:endParaRPr lang="fr-FR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7" name="Image 40"/>
          <p:cNvPicPr>
            <a:picLocks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3"/>
          <a:stretch>
            <a:fillRect/>
          </a:stretch>
        </p:blipFill>
        <p:spPr bwMode="auto">
          <a:xfrm>
            <a:off x="539552" y="4499798"/>
            <a:ext cx="864096" cy="77227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8" name="Image 43"/>
          <p:cNvPicPr>
            <a:picLocks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86208"/>
            <a:ext cx="864096" cy="82518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Image 42"/>
          <p:cNvPicPr>
            <a:picLocks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3"/>
          <a:stretch>
            <a:fillRect/>
          </a:stretch>
        </p:blipFill>
        <p:spPr bwMode="auto">
          <a:xfrm>
            <a:off x="539552" y="1156023"/>
            <a:ext cx="864096" cy="82109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Image 46"/>
          <p:cNvPicPr>
            <a:picLocks/>
          </p:cNvPicPr>
          <p:nvPr/>
        </p:nvPicPr>
        <p:blipFill>
          <a:blip r:embed="rId5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824113"/>
            <a:ext cx="864096" cy="77227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Image 41"/>
          <p:cNvPicPr>
            <a:picLocks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49"/>
          <a:stretch>
            <a:fillRect/>
          </a:stretch>
        </p:blipFill>
        <p:spPr bwMode="auto">
          <a:xfrm>
            <a:off x="539552" y="3663086"/>
            <a:ext cx="864096" cy="76702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Image 44"/>
          <p:cNvPicPr>
            <a:picLocks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313890"/>
            <a:ext cx="864096" cy="77940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7715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281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2813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2813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2813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2500" b="1" cap="all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JOURNEES PORTES OUVERTES 2025</a:t>
            </a:r>
            <a:endParaRPr lang="fr-FR" altLang="fr-FR" sz="2500" b="1" cap="all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4E48DC6-64A1-47A0-9821-D0E5828B1277}" type="slidenum">
              <a:rPr lang="fr-FR" altLang="fr-FR" smtClean="0"/>
              <a:pPr>
                <a:defRPr/>
              </a:pPr>
              <a:t>37</a:t>
            </a:fld>
            <a:endParaRPr lang="fr-FR" altLang="fr-FR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110107"/>
              </p:ext>
            </p:extLst>
          </p:nvPr>
        </p:nvGraphicFramePr>
        <p:xfrm>
          <a:off x="827584" y="332656"/>
          <a:ext cx="7124700" cy="5795167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240033">
                  <a:extLst>
                    <a:ext uri="{9D8B030D-6E8A-4147-A177-3AD203B41FA5}">
                      <a16:colId xmlns:a16="http://schemas.microsoft.com/office/drawing/2014/main" val="2195854383"/>
                    </a:ext>
                  </a:extLst>
                </a:gridCol>
                <a:gridCol w="3884667">
                  <a:extLst>
                    <a:ext uri="{9D8B030D-6E8A-4147-A177-3AD203B41FA5}">
                      <a16:colId xmlns:a16="http://schemas.microsoft.com/office/drawing/2014/main" val="1429291426"/>
                    </a:ext>
                  </a:extLst>
                </a:gridCol>
              </a:tblGrid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</a:rPr>
                        <a:t>LYCEE C. de PEMILLE GRAULHET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Samedi 8 mars de 9h à 16h 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230483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LPA FLAMARENS LAVAUR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Samedi 15 mars de 9h à 17h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93827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LPO BORDE</a:t>
                      </a:r>
                      <a:r>
                        <a:rPr lang="fr-FR" sz="16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BASSE CASTRES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Vendredi 7 février de 17h à 20h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Samedi</a:t>
                      </a:r>
                      <a:r>
                        <a:rPr lang="fr-FR" sz="18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8 février de 9h à 13h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363962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LP LE SIDOBRE CASTRES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Samedi 22 mars de 8h30 à 12h30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009167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LP ANNE VEAUTE CASTRES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Vendredi 7 février de 15h à 19h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Samedi 8 février de 9h à 13h 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491120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LYCEES RIESS ET SOULT MAZAMET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Vendredi</a:t>
                      </a:r>
                      <a:r>
                        <a:rPr lang="fr-FR" sz="18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07 mars de 16h à 20h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Samedi 8 mars de 8h à 13h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717156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LYCEE HOTELIER MAZAMET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Vendredi 21 mars de 15h30</a:t>
                      </a:r>
                      <a:r>
                        <a:rPr lang="fr-FR" sz="18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à 18h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Samedi 22 mars de 9h à 12h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019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1196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4E48DC6-64A1-47A0-9821-D0E5828B1277}" type="slidenum">
              <a:rPr lang="fr-FR" altLang="fr-FR" smtClean="0"/>
              <a:pPr>
                <a:defRPr/>
              </a:pPr>
              <a:t>38</a:t>
            </a:fld>
            <a:endParaRPr lang="fr-FR" altLang="fr-FR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267007"/>
              </p:ext>
            </p:extLst>
          </p:nvPr>
        </p:nvGraphicFramePr>
        <p:xfrm>
          <a:off x="467544" y="908720"/>
          <a:ext cx="7782694" cy="253625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539263">
                  <a:extLst>
                    <a:ext uri="{9D8B030D-6E8A-4147-A177-3AD203B41FA5}">
                      <a16:colId xmlns:a16="http://schemas.microsoft.com/office/drawing/2014/main" val="1312841209"/>
                    </a:ext>
                  </a:extLst>
                </a:gridCol>
                <a:gridCol w="4243431">
                  <a:extLst>
                    <a:ext uri="{9D8B030D-6E8A-4147-A177-3AD203B41FA5}">
                      <a16:colId xmlns:a16="http://schemas.microsoft.com/office/drawing/2014/main" val="2574529940"/>
                    </a:ext>
                  </a:extLst>
                </a:gridCol>
              </a:tblGrid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CFAAH</a:t>
                      </a:r>
                      <a:r>
                        <a:rPr lang="fr-FR" sz="16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FONLABOUR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Samedi </a:t>
                      </a:r>
                      <a:r>
                        <a:rPr lang="pt-B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</a:t>
                      </a:r>
                      <a:r>
                        <a:rPr lang="pt-B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mars de 9h à </a:t>
                      </a:r>
                      <a:r>
                        <a:rPr lang="pt-B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17h 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670704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CMA Formation</a:t>
                      </a:r>
                      <a:r>
                        <a:rPr lang="fr-FR" sz="16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Albi-</a:t>
                      </a:r>
                      <a:r>
                        <a:rPr lang="fr-FR" sz="1600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Cunac</a:t>
                      </a:r>
                      <a:r>
                        <a:rPr lang="fr-FR" sz="16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</a:t>
                      </a:r>
                      <a:r>
                        <a:rPr lang="fr-FR" sz="1600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Sorèze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Samedi 15 mars  de 9h à 12h et de 13h30 à 17h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JPO site </a:t>
                      </a:r>
                      <a:r>
                        <a:rPr lang="fr-FR" sz="18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Cunac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</a:t>
                      </a:r>
                      <a:r>
                        <a:rPr lang="fr-FR" sz="18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Sorèze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2251370"/>
                  </a:ext>
                </a:extLst>
              </a:tr>
              <a:tr h="827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CFA Auto PEZOU Albi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Samedi 8 février de 9h à 16h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Samedi 29 mars de 9h à 16h</a:t>
                      </a:r>
                      <a:endParaRPr lang="fr-FR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8" marR="6858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8290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864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5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4029CE5-1E44-4C80-8966-7708546387A1}" type="slidenum">
              <a:rPr lang="fr-FR" altLang="fr-FR" smtClean="0">
                <a:solidFill>
                  <a:srgbClr val="40404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fr-FR" altLang="fr-FR" smtClean="0">
              <a:solidFill>
                <a:srgbClr val="404040"/>
              </a:solidFill>
            </a:endParaRPr>
          </a:p>
        </p:txBody>
      </p:sp>
      <p:sp>
        <p:nvSpPr>
          <p:cNvPr id="5" name="Titre 4">
            <a:extLst/>
          </p:cNvPr>
          <p:cNvSpPr txBox="1">
            <a:spLocks/>
          </p:cNvSpPr>
          <p:nvPr/>
        </p:nvSpPr>
        <p:spPr>
          <a:xfrm>
            <a:off x="1690688" y="4816475"/>
            <a:ext cx="6889750" cy="204152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 kern="1200" cap="all">
                <a:solidFill>
                  <a:srgbClr val="FA5A00"/>
                </a:solidFill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9pPr>
          </a:lstStyle>
          <a:p>
            <a:pPr>
              <a:defRPr/>
            </a:pPr>
            <a:r>
              <a:rPr lang="fr-FR" sz="3600" dirty="0" smtClean="0">
                <a:solidFill>
                  <a:srgbClr val="088D53"/>
                </a:solidFill>
              </a:rPr>
              <a:t>Le lycée </a:t>
            </a:r>
            <a:r>
              <a:rPr lang="fr-FR" sz="3600" dirty="0" err="1" smtClean="0">
                <a:solidFill>
                  <a:srgbClr val="088D53"/>
                </a:solidFill>
              </a:rPr>
              <a:t>gÉNÉRAL</a:t>
            </a:r>
            <a:r>
              <a:rPr lang="fr-FR" sz="3600" dirty="0">
                <a:solidFill>
                  <a:srgbClr val="088D53"/>
                </a:solidFill>
              </a:rPr>
              <a:t/>
            </a:r>
            <a:br>
              <a:rPr lang="fr-FR" sz="3600" dirty="0">
                <a:solidFill>
                  <a:srgbClr val="088D53"/>
                </a:solidFill>
              </a:rPr>
            </a:br>
            <a:r>
              <a:rPr lang="fr-FR" sz="3600" dirty="0">
                <a:solidFill>
                  <a:srgbClr val="088D53"/>
                </a:solidFill>
              </a:rPr>
              <a:t>ET TECHNOLOGIQUE</a:t>
            </a:r>
            <a:endParaRPr lang="fr-FR" altLang="fr-FR" sz="3600" dirty="0">
              <a:solidFill>
                <a:srgbClr val="088D53"/>
              </a:solidFill>
              <a:latin typeface="Arial Black" panose="020B0604020202020204" pitchFamily="34" charset="0"/>
              <a:ea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-26988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pic>
        <p:nvPicPr>
          <p:cNvPr id="8197" name="Picture 6" descr="Que faire après la 3e? - Onise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6948488" cy="463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/>
          </p:cNvPr>
          <p:cNvSpPr>
            <a:spLocks noGrp="1"/>
          </p:cNvSpPr>
          <p:nvPr>
            <p:ph type="body" sz="quarter" idx="13"/>
          </p:nvPr>
        </p:nvSpPr>
        <p:spPr>
          <a:xfrm>
            <a:off x="1547813" y="985838"/>
            <a:ext cx="6048375" cy="642937"/>
          </a:xfrm>
        </p:spPr>
        <p:txBody>
          <a:bodyPr/>
          <a:lstStyle/>
          <a:p>
            <a:pPr marL="0" indent="0" algn="ctr">
              <a:buFont typeface="Arial"/>
              <a:buNone/>
              <a:defRPr/>
            </a:pPr>
            <a:r>
              <a:rPr lang="fr-FR" b="1" dirty="0"/>
              <a:t>Au lycée d’enseignement général et technologique,                               la classe de seconde est commune à tous les élèves.</a:t>
            </a:r>
          </a:p>
          <a:p>
            <a:pPr algn="ctr">
              <a:defRPr/>
            </a:pPr>
            <a:endParaRPr lang="fr-FR" b="1" dirty="0"/>
          </a:p>
        </p:txBody>
      </p:sp>
      <p:sp>
        <p:nvSpPr>
          <p:cNvPr id="9219" name="Espace réservé du numéro de diapositive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5DE8FB7-0B77-4D02-989E-C8E3839D966E}" type="slidenum">
              <a:rPr lang="fr-FR" altLang="fr-FR" smtClean="0">
                <a:solidFill>
                  <a:srgbClr val="40404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fr-FR" altLang="fr-FR" smtClean="0">
              <a:solidFill>
                <a:srgbClr val="404040"/>
              </a:solidFill>
            </a:endParaRPr>
          </a:p>
        </p:txBody>
      </p:sp>
      <p:sp>
        <p:nvSpPr>
          <p:cNvPr id="7" name="ZoneTexte 6">
            <a:extLst/>
          </p:cNvPr>
          <p:cNvSpPr txBox="1"/>
          <p:nvPr/>
        </p:nvSpPr>
        <p:spPr>
          <a:xfrm>
            <a:off x="4643438" y="1844675"/>
            <a:ext cx="3960812" cy="30067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defTabSz="4572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EE7444"/>
              </a:buClr>
              <a:buSzPct val="100000"/>
              <a:defRPr/>
            </a:pPr>
            <a:r>
              <a:rPr lang="fr-FR" sz="1600" b="1" dirty="0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</a:rPr>
              <a:t>Ils bénéficient d’un accompagnement </a:t>
            </a:r>
          </a:p>
          <a:p>
            <a:pPr marL="463550" lvl="1" indent="-285750" defTabSz="45720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EE7444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</a:rPr>
              <a:t>Un test de positionnement en début d’année pour connaître leurs acquis et leurs besoins en français                         et en mathématiques</a:t>
            </a:r>
          </a:p>
          <a:p>
            <a:pPr marL="463550" lvl="1" indent="-285750" defTabSz="45720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EE7444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</a:rPr>
              <a:t>Un accompagnement personnalisé en fonction des besoins de l’élève</a:t>
            </a:r>
          </a:p>
          <a:p>
            <a:pPr marL="463550" lvl="1" indent="-285750" defTabSz="45720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EE7444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sz="1400" dirty="0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</a:rPr>
              <a:t>Du temps consacré à l’orientation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sp>
        <p:nvSpPr>
          <p:cNvPr id="9221" name="ZoneTexte 7"/>
          <p:cNvSpPr txBox="1">
            <a:spLocks noChangeArrowheads="1"/>
          </p:cNvSpPr>
          <p:nvPr/>
        </p:nvSpPr>
        <p:spPr bwMode="auto">
          <a:xfrm>
            <a:off x="392113" y="5410200"/>
            <a:ext cx="820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b="1">
                <a:latin typeface="Calibri" panose="020F0502020204030204" pitchFamily="34" charset="0"/>
              </a:rPr>
              <a:t>Au cours de l’année de seconde, chaque élève réfléchit à la suite de son parcours vers la voie technologique ou la voie générale.</a:t>
            </a:r>
          </a:p>
        </p:txBody>
      </p:sp>
      <p:sp>
        <p:nvSpPr>
          <p:cNvPr id="16391" name="ZoneTexte 8">
            <a:extLst/>
          </p:cNvPr>
          <p:cNvSpPr txBox="1">
            <a:spLocks noChangeArrowheads="1"/>
          </p:cNvSpPr>
          <p:nvPr/>
        </p:nvSpPr>
        <p:spPr bwMode="auto">
          <a:xfrm>
            <a:off x="395288" y="1854200"/>
            <a:ext cx="4105275" cy="32956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lr>
                <a:schemeClr val="bg2"/>
              </a:buClr>
              <a:buSzPct val="100000"/>
              <a:buFont typeface="Arial" pitchFamily="34" charset="0"/>
              <a:buChar char="■"/>
              <a:defRPr>
                <a:solidFill>
                  <a:schemeClr val="tx1"/>
                </a:solidFill>
                <a:latin typeface="Arial" pitchFamily="34" charset="0"/>
                <a:ea typeface="Roboto" pitchFamily="2" charset="0"/>
                <a:cs typeface="Arial" pitchFamily="34" charset="0"/>
              </a:defRPr>
            </a:lvl1pPr>
            <a:lvl2pPr marL="463550" indent="-285750" defTabSz="45720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itchFamily="34" charset="0"/>
                <a:ea typeface="Roboto" pitchFamily="2" charset="0"/>
                <a:cs typeface="Arial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Roboto" pitchFamily="2" charset="0"/>
                <a:cs typeface="Arial" pitchFamily="34" charset="0"/>
              </a:defRPr>
            </a:lvl3pPr>
            <a:lvl4pPr marL="1600200" indent="-228600" defTabSz="457200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–"/>
              <a:defRPr sz="1100">
                <a:solidFill>
                  <a:schemeClr val="tx1"/>
                </a:solidFill>
                <a:latin typeface="Arial" pitchFamily="34" charset="0"/>
                <a:ea typeface="Roboto" pitchFamily="2" charset="0"/>
                <a:cs typeface="Arial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ea typeface="Roboto" pitchFamily="2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ea typeface="Roboto" pitchFamily="2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ea typeface="Roboto" pitchFamily="2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ea typeface="Roboto" pitchFamily="2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100">
                <a:solidFill>
                  <a:schemeClr val="tx1"/>
                </a:solidFill>
                <a:latin typeface="Arial" pitchFamily="34" charset="0"/>
                <a:ea typeface="Roboto" pitchFamily="2" charset="0"/>
                <a:cs typeface="Arial" pitchFamily="34" charset="0"/>
              </a:defRPr>
            </a:lvl9pPr>
          </a:lstStyle>
          <a:p>
            <a:pPr algn="ctr" eaLnBrk="1" hangingPunct="1">
              <a:buClr>
                <a:srgbClr val="EE7444"/>
              </a:buClr>
              <a:buFontTx/>
              <a:buNone/>
              <a:defRPr/>
            </a:pPr>
            <a:r>
              <a:rPr lang="fr-FR" altLang="fr-FR" sz="1600" b="1" dirty="0">
                <a:solidFill>
                  <a:srgbClr val="000000"/>
                </a:solidFill>
              </a:rPr>
              <a:t>Ils suivent des cours communs </a:t>
            </a:r>
          </a:p>
          <a:p>
            <a:pPr lvl="1" eaLnBrk="1" hangingPunct="1">
              <a:buClr>
                <a:srgbClr val="EE7444"/>
              </a:buClr>
              <a:buFont typeface="Wingdings" pitchFamily="2" charset="2"/>
              <a:buChar char="§"/>
              <a:defRPr/>
            </a:pPr>
            <a:r>
              <a:rPr lang="fr-FR" altLang="fr-FR" sz="1400" dirty="0">
                <a:solidFill>
                  <a:srgbClr val="000000"/>
                </a:solidFill>
              </a:rPr>
              <a:t>Français</a:t>
            </a:r>
          </a:p>
          <a:p>
            <a:pPr lvl="1" eaLnBrk="1" hangingPunct="1">
              <a:buClr>
                <a:srgbClr val="EE7444"/>
              </a:buClr>
              <a:buFont typeface="Wingdings" pitchFamily="2" charset="2"/>
              <a:buChar char="§"/>
              <a:defRPr/>
            </a:pPr>
            <a:r>
              <a:rPr lang="fr-FR" altLang="fr-FR" sz="1400" dirty="0">
                <a:solidFill>
                  <a:srgbClr val="000000"/>
                </a:solidFill>
              </a:rPr>
              <a:t>Histoire – géographie</a:t>
            </a:r>
          </a:p>
          <a:p>
            <a:pPr lvl="1" eaLnBrk="1" hangingPunct="1">
              <a:buClr>
                <a:srgbClr val="EE7444"/>
              </a:buClr>
              <a:buFont typeface="Wingdings" pitchFamily="2" charset="2"/>
              <a:buChar char="§"/>
              <a:defRPr/>
            </a:pPr>
            <a:r>
              <a:rPr lang="fr-FR" altLang="fr-FR" sz="1400" dirty="0">
                <a:solidFill>
                  <a:srgbClr val="000000"/>
                </a:solidFill>
              </a:rPr>
              <a:t>Langue vivante A et langue vivante B</a:t>
            </a:r>
          </a:p>
          <a:p>
            <a:pPr lvl="1" eaLnBrk="1" hangingPunct="1">
              <a:buClr>
                <a:srgbClr val="EE7444"/>
              </a:buClr>
              <a:buFont typeface="Wingdings" pitchFamily="2" charset="2"/>
              <a:buChar char="§"/>
              <a:defRPr/>
            </a:pPr>
            <a:r>
              <a:rPr lang="fr-FR" altLang="fr-FR" sz="1400" dirty="0">
                <a:solidFill>
                  <a:srgbClr val="000000"/>
                </a:solidFill>
              </a:rPr>
              <a:t>Sciences économiques et sociales</a:t>
            </a:r>
          </a:p>
          <a:p>
            <a:pPr lvl="1" eaLnBrk="1" hangingPunct="1">
              <a:buClr>
                <a:srgbClr val="EE7444"/>
              </a:buClr>
              <a:buFont typeface="Wingdings" pitchFamily="2" charset="2"/>
              <a:buChar char="§"/>
              <a:defRPr/>
            </a:pPr>
            <a:r>
              <a:rPr lang="fr-FR" altLang="fr-FR" sz="1400" dirty="0">
                <a:solidFill>
                  <a:srgbClr val="000000"/>
                </a:solidFill>
              </a:rPr>
              <a:t>Mathématiques</a:t>
            </a:r>
          </a:p>
          <a:p>
            <a:pPr lvl="1" eaLnBrk="1" hangingPunct="1">
              <a:buClr>
                <a:srgbClr val="EE7444"/>
              </a:buClr>
              <a:buFont typeface="Wingdings" pitchFamily="2" charset="2"/>
              <a:buChar char="§"/>
              <a:defRPr/>
            </a:pPr>
            <a:r>
              <a:rPr lang="fr-FR" altLang="fr-FR" sz="1400" dirty="0">
                <a:solidFill>
                  <a:srgbClr val="000000"/>
                </a:solidFill>
              </a:rPr>
              <a:t>Physique – chimie</a:t>
            </a:r>
          </a:p>
          <a:p>
            <a:pPr lvl="1" eaLnBrk="1" hangingPunct="1">
              <a:buClr>
                <a:srgbClr val="EE7444"/>
              </a:buClr>
              <a:buFont typeface="Wingdings" pitchFamily="2" charset="2"/>
              <a:buChar char="§"/>
              <a:defRPr/>
            </a:pPr>
            <a:r>
              <a:rPr lang="fr-FR" altLang="fr-FR" sz="1400" dirty="0">
                <a:solidFill>
                  <a:srgbClr val="000000"/>
                </a:solidFill>
              </a:rPr>
              <a:t>Sciences de la vie et de la Terre</a:t>
            </a:r>
          </a:p>
          <a:p>
            <a:pPr lvl="1" eaLnBrk="1" hangingPunct="1">
              <a:buClr>
                <a:srgbClr val="EE7444"/>
              </a:buClr>
              <a:buFont typeface="Wingdings" pitchFamily="2" charset="2"/>
              <a:buChar char="§"/>
              <a:defRPr/>
            </a:pPr>
            <a:r>
              <a:rPr lang="fr-FR" altLang="fr-FR" sz="1400" dirty="0">
                <a:solidFill>
                  <a:srgbClr val="000000"/>
                </a:solidFill>
              </a:rPr>
              <a:t>Education physique et sportive</a:t>
            </a:r>
          </a:p>
          <a:p>
            <a:pPr lvl="1" eaLnBrk="1" hangingPunct="1">
              <a:buClr>
                <a:srgbClr val="EE7444"/>
              </a:buClr>
              <a:buFont typeface="Wingdings" pitchFamily="2" charset="2"/>
              <a:buChar char="§"/>
              <a:defRPr/>
            </a:pPr>
            <a:r>
              <a:rPr lang="fr-FR" altLang="fr-FR" sz="1400" dirty="0">
                <a:solidFill>
                  <a:srgbClr val="000000"/>
                </a:solidFill>
              </a:rPr>
              <a:t>Enseignement moral et civique</a:t>
            </a:r>
          </a:p>
          <a:p>
            <a:pPr lvl="1" eaLnBrk="1" hangingPunct="1">
              <a:buClr>
                <a:srgbClr val="EE7444"/>
              </a:buClr>
              <a:buFont typeface="Wingdings" pitchFamily="2" charset="2"/>
              <a:buChar char="§"/>
              <a:defRPr/>
            </a:pPr>
            <a:r>
              <a:rPr lang="fr-FR" altLang="fr-FR" sz="1400" dirty="0">
                <a:solidFill>
                  <a:srgbClr val="000000"/>
                </a:solidFill>
              </a:rPr>
              <a:t>Sciences numériques et technologie</a:t>
            </a:r>
            <a:endParaRPr lang="fr-FR" altLang="fr-FR" sz="1400" dirty="0">
              <a:solidFill>
                <a:srgbClr val="FF0000"/>
              </a:solidFill>
            </a:endParaRPr>
          </a:p>
          <a:p>
            <a:pPr marL="177800" lvl="1" indent="0" eaLnBrk="1" hangingPunct="1">
              <a:buClr>
                <a:srgbClr val="EE7444"/>
              </a:buClr>
              <a:buFont typeface="Arial Italic"/>
              <a:buNone/>
              <a:defRPr/>
            </a:pPr>
            <a:r>
              <a:rPr lang="fr-FR" altLang="fr-FR" sz="1100" dirty="0"/>
              <a:t>+ Des enseignements optionnels généraux ou technologiques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-26988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pic>
        <p:nvPicPr>
          <p:cNvPr id="9224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71151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u numéro de diapositive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796BEF6-4B92-4E8E-9E1A-464026F182B7}" type="slidenum">
              <a:rPr lang="fr-FR" altLang="fr-FR" smtClean="0">
                <a:solidFill>
                  <a:srgbClr val="404040"/>
                </a:solidFill>
                <a:latin typeface="Arial" panose="020B0604020202020204" pitchFamily="34" charset="0"/>
              </a:rPr>
              <a:pPr/>
              <a:t>6</a:t>
            </a:fld>
            <a:endParaRPr lang="fr-FR" altLang="fr-FR" smtClean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grpSp>
        <p:nvGrpSpPr>
          <p:cNvPr id="33795" name="Group 2"/>
          <p:cNvGrpSpPr>
            <a:grpSpLocks/>
          </p:cNvGrpSpPr>
          <p:nvPr/>
        </p:nvGrpSpPr>
        <p:grpSpPr bwMode="auto">
          <a:xfrm>
            <a:off x="587375" y="1196975"/>
            <a:ext cx="7918450" cy="5462588"/>
            <a:chOff x="401" y="612"/>
            <a:chExt cx="4988" cy="3220"/>
          </a:xfrm>
        </p:grpSpPr>
        <p:sp>
          <p:nvSpPr>
            <p:cNvPr id="33797" name="Rectangle 3"/>
            <p:cNvSpPr>
              <a:spLocks noChangeArrowheads="1"/>
            </p:cNvSpPr>
            <p:nvPr/>
          </p:nvSpPr>
          <p:spPr bwMode="auto">
            <a:xfrm>
              <a:off x="401" y="612"/>
              <a:ext cx="3485" cy="234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b="1" i="1">
                  <a:solidFill>
                    <a:srgbClr val="FFFFFF"/>
                  </a:solidFill>
                  <a:ea typeface="Microsoft YaHei" panose="020B0503020204020204" pitchFamily="34" charset="-122"/>
                </a:rPr>
                <a:t>Enseignements</a:t>
              </a:r>
            </a:p>
          </p:txBody>
        </p:sp>
        <p:sp>
          <p:nvSpPr>
            <p:cNvPr id="33798" name="Rectangle 4"/>
            <p:cNvSpPr>
              <a:spLocks noChangeArrowheads="1"/>
            </p:cNvSpPr>
            <p:nvPr/>
          </p:nvSpPr>
          <p:spPr bwMode="auto">
            <a:xfrm>
              <a:off x="3889" y="612"/>
              <a:ext cx="1498" cy="234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b="1" i="1">
                  <a:solidFill>
                    <a:srgbClr val="FFFFFF"/>
                  </a:solidFill>
                  <a:ea typeface="Microsoft YaHei" panose="020B0503020204020204" pitchFamily="34" charset="-122"/>
                </a:rPr>
                <a:t>Horaire élève</a:t>
              </a:r>
            </a:p>
          </p:txBody>
        </p:sp>
        <p:sp>
          <p:nvSpPr>
            <p:cNvPr id="33799" name="Rectangle 5"/>
            <p:cNvSpPr>
              <a:spLocks noChangeArrowheads="1"/>
            </p:cNvSpPr>
            <p:nvPr/>
          </p:nvSpPr>
          <p:spPr bwMode="auto">
            <a:xfrm>
              <a:off x="401" y="849"/>
              <a:ext cx="3485" cy="215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Français</a:t>
              </a:r>
            </a:p>
          </p:txBody>
        </p:sp>
        <p:sp>
          <p:nvSpPr>
            <p:cNvPr id="33800" name="Rectangle 6"/>
            <p:cNvSpPr>
              <a:spLocks noChangeArrowheads="1"/>
            </p:cNvSpPr>
            <p:nvPr/>
          </p:nvSpPr>
          <p:spPr bwMode="auto">
            <a:xfrm>
              <a:off x="3889" y="849"/>
              <a:ext cx="1498" cy="215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4h</a:t>
              </a:r>
            </a:p>
          </p:txBody>
        </p:sp>
        <p:sp>
          <p:nvSpPr>
            <p:cNvPr id="33801" name="Rectangle 7"/>
            <p:cNvSpPr>
              <a:spLocks noChangeArrowheads="1"/>
            </p:cNvSpPr>
            <p:nvPr/>
          </p:nvSpPr>
          <p:spPr bwMode="auto">
            <a:xfrm>
              <a:off x="401" y="1067"/>
              <a:ext cx="3485" cy="214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Histoire-géographie</a:t>
              </a:r>
            </a:p>
          </p:txBody>
        </p:sp>
        <p:sp>
          <p:nvSpPr>
            <p:cNvPr id="33802" name="Rectangle 8"/>
            <p:cNvSpPr>
              <a:spLocks noChangeArrowheads="1"/>
            </p:cNvSpPr>
            <p:nvPr/>
          </p:nvSpPr>
          <p:spPr bwMode="auto">
            <a:xfrm>
              <a:off x="3889" y="1067"/>
              <a:ext cx="1498" cy="214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3h</a:t>
              </a:r>
            </a:p>
          </p:txBody>
        </p:sp>
        <p:sp>
          <p:nvSpPr>
            <p:cNvPr id="33803" name="Rectangle 9"/>
            <p:cNvSpPr>
              <a:spLocks noChangeArrowheads="1"/>
            </p:cNvSpPr>
            <p:nvPr/>
          </p:nvSpPr>
          <p:spPr bwMode="auto">
            <a:xfrm>
              <a:off x="401" y="1284"/>
              <a:ext cx="3485" cy="214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Langues vivantes A et B</a:t>
              </a:r>
            </a:p>
          </p:txBody>
        </p:sp>
        <p:sp>
          <p:nvSpPr>
            <p:cNvPr id="33804" name="Rectangle 10"/>
            <p:cNvSpPr>
              <a:spLocks noChangeArrowheads="1"/>
            </p:cNvSpPr>
            <p:nvPr/>
          </p:nvSpPr>
          <p:spPr bwMode="auto">
            <a:xfrm>
              <a:off x="3889" y="1284"/>
              <a:ext cx="1498" cy="214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5h30</a:t>
              </a:r>
            </a:p>
          </p:txBody>
        </p:sp>
        <p:sp>
          <p:nvSpPr>
            <p:cNvPr id="33805" name="Rectangle 11"/>
            <p:cNvSpPr>
              <a:spLocks noChangeArrowheads="1"/>
            </p:cNvSpPr>
            <p:nvPr/>
          </p:nvSpPr>
          <p:spPr bwMode="auto">
            <a:xfrm>
              <a:off x="401" y="1501"/>
              <a:ext cx="3485" cy="215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Sciences économiques et sociales</a:t>
              </a:r>
            </a:p>
          </p:txBody>
        </p:sp>
        <p:sp>
          <p:nvSpPr>
            <p:cNvPr id="33806" name="Rectangle 12"/>
            <p:cNvSpPr>
              <a:spLocks noChangeArrowheads="1"/>
            </p:cNvSpPr>
            <p:nvPr/>
          </p:nvSpPr>
          <p:spPr bwMode="auto">
            <a:xfrm>
              <a:off x="3889" y="1501"/>
              <a:ext cx="1498" cy="215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1h30</a:t>
              </a:r>
            </a:p>
          </p:txBody>
        </p:sp>
        <p:sp>
          <p:nvSpPr>
            <p:cNvPr id="33807" name="Rectangle 13"/>
            <p:cNvSpPr>
              <a:spLocks noChangeArrowheads="1"/>
            </p:cNvSpPr>
            <p:nvPr/>
          </p:nvSpPr>
          <p:spPr bwMode="auto">
            <a:xfrm>
              <a:off x="401" y="1718"/>
              <a:ext cx="3485" cy="214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Mathématiques</a:t>
              </a:r>
            </a:p>
          </p:txBody>
        </p:sp>
        <p:sp>
          <p:nvSpPr>
            <p:cNvPr id="33808" name="Rectangle 14"/>
            <p:cNvSpPr>
              <a:spLocks noChangeArrowheads="1"/>
            </p:cNvSpPr>
            <p:nvPr/>
          </p:nvSpPr>
          <p:spPr bwMode="auto">
            <a:xfrm>
              <a:off x="3889" y="1718"/>
              <a:ext cx="1498" cy="214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4h</a:t>
              </a:r>
            </a:p>
          </p:txBody>
        </p:sp>
        <p:sp>
          <p:nvSpPr>
            <p:cNvPr id="33809" name="Rectangle 15"/>
            <p:cNvSpPr>
              <a:spLocks noChangeArrowheads="1"/>
            </p:cNvSpPr>
            <p:nvPr/>
          </p:nvSpPr>
          <p:spPr bwMode="auto">
            <a:xfrm>
              <a:off x="401" y="1934"/>
              <a:ext cx="3485" cy="214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Physique-chimie</a:t>
              </a:r>
            </a:p>
          </p:txBody>
        </p:sp>
        <p:sp>
          <p:nvSpPr>
            <p:cNvPr id="33810" name="Rectangle 16"/>
            <p:cNvSpPr>
              <a:spLocks noChangeArrowheads="1"/>
            </p:cNvSpPr>
            <p:nvPr/>
          </p:nvSpPr>
          <p:spPr bwMode="auto">
            <a:xfrm>
              <a:off x="3889" y="1934"/>
              <a:ext cx="1498" cy="214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3h</a:t>
              </a:r>
            </a:p>
          </p:txBody>
        </p:sp>
        <p:sp>
          <p:nvSpPr>
            <p:cNvPr id="33811" name="Rectangle 17"/>
            <p:cNvSpPr>
              <a:spLocks noChangeArrowheads="1"/>
            </p:cNvSpPr>
            <p:nvPr/>
          </p:nvSpPr>
          <p:spPr bwMode="auto">
            <a:xfrm>
              <a:off x="401" y="2152"/>
              <a:ext cx="3485" cy="215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Sciences et vie de la Terre</a:t>
              </a:r>
            </a:p>
          </p:txBody>
        </p:sp>
        <p:sp>
          <p:nvSpPr>
            <p:cNvPr id="33812" name="Rectangle 18"/>
            <p:cNvSpPr>
              <a:spLocks noChangeArrowheads="1"/>
            </p:cNvSpPr>
            <p:nvPr/>
          </p:nvSpPr>
          <p:spPr bwMode="auto">
            <a:xfrm>
              <a:off x="3889" y="2152"/>
              <a:ext cx="1498" cy="215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1h30</a:t>
              </a:r>
            </a:p>
          </p:txBody>
        </p:sp>
        <p:sp>
          <p:nvSpPr>
            <p:cNvPr id="33813" name="Rectangle 19"/>
            <p:cNvSpPr>
              <a:spLocks noChangeArrowheads="1"/>
            </p:cNvSpPr>
            <p:nvPr/>
          </p:nvSpPr>
          <p:spPr bwMode="auto">
            <a:xfrm>
              <a:off x="401" y="2369"/>
              <a:ext cx="3485" cy="214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Éducation physique et sportive</a:t>
              </a:r>
            </a:p>
          </p:txBody>
        </p:sp>
        <p:sp>
          <p:nvSpPr>
            <p:cNvPr id="33814" name="Rectangle 20"/>
            <p:cNvSpPr>
              <a:spLocks noChangeArrowheads="1"/>
            </p:cNvSpPr>
            <p:nvPr/>
          </p:nvSpPr>
          <p:spPr bwMode="auto">
            <a:xfrm>
              <a:off x="3889" y="2369"/>
              <a:ext cx="1498" cy="214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2h</a:t>
              </a:r>
            </a:p>
          </p:txBody>
        </p:sp>
        <p:sp>
          <p:nvSpPr>
            <p:cNvPr id="33815" name="Rectangle 21"/>
            <p:cNvSpPr>
              <a:spLocks noChangeArrowheads="1"/>
            </p:cNvSpPr>
            <p:nvPr/>
          </p:nvSpPr>
          <p:spPr bwMode="auto">
            <a:xfrm>
              <a:off x="401" y="2586"/>
              <a:ext cx="3485" cy="215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Enseignement moral et civique</a:t>
              </a:r>
            </a:p>
          </p:txBody>
        </p:sp>
        <p:sp>
          <p:nvSpPr>
            <p:cNvPr id="33816" name="Rectangle 22"/>
            <p:cNvSpPr>
              <a:spLocks noChangeArrowheads="1"/>
            </p:cNvSpPr>
            <p:nvPr/>
          </p:nvSpPr>
          <p:spPr bwMode="auto">
            <a:xfrm>
              <a:off x="3889" y="2586"/>
              <a:ext cx="1498" cy="215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18h annuelles</a:t>
              </a:r>
            </a:p>
          </p:txBody>
        </p:sp>
        <p:sp>
          <p:nvSpPr>
            <p:cNvPr id="33817" name="Rectangle 23"/>
            <p:cNvSpPr>
              <a:spLocks noChangeArrowheads="1"/>
            </p:cNvSpPr>
            <p:nvPr/>
          </p:nvSpPr>
          <p:spPr bwMode="auto">
            <a:xfrm>
              <a:off x="401" y="2804"/>
              <a:ext cx="3485" cy="214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Sciences numériques et technologie</a:t>
              </a:r>
            </a:p>
          </p:txBody>
        </p:sp>
        <p:sp>
          <p:nvSpPr>
            <p:cNvPr id="33818" name="Rectangle 24"/>
            <p:cNvSpPr>
              <a:spLocks noChangeArrowheads="1"/>
            </p:cNvSpPr>
            <p:nvPr/>
          </p:nvSpPr>
          <p:spPr bwMode="auto">
            <a:xfrm>
              <a:off x="3889" y="2804"/>
              <a:ext cx="1498" cy="214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1h30</a:t>
              </a:r>
            </a:p>
          </p:txBody>
        </p:sp>
        <p:sp>
          <p:nvSpPr>
            <p:cNvPr id="33819" name="Rectangle 25"/>
            <p:cNvSpPr>
              <a:spLocks noChangeArrowheads="1"/>
            </p:cNvSpPr>
            <p:nvPr/>
          </p:nvSpPr>
          <p:spPr bwMode="auto">
            <a:xfrm>
              <a:off x="401" y="3021"/>
              <a:ext cx="3485" cy="374"/>
            </a:xfrm>
            <a:prstGeom prst="rect">
              <a:avLst/>
            </a:prstGeom>
            <a:solidFill>
              <a:srgbClr val="FF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Accompagnement personnalisé</a:t>
              </a:r>
            </a:p>
          </p:txBody>
        </p:sp>
        <p:sp>
          <p:nvSpPr>
            <p:cNvPr id="33820" name="Rectangle 26"/>
            <p:cNvSpPr>
              <a:spLocks noChangeArrowheads="1"/>
            </p:cNvSpPr>
            <p:nvPr/>
          </p:nvSpPr>
          <p:spPr bwMode="auto">
            <a:xfrm>
              <a:off x="3889" y="3021"/>
              <a:ext cx="1498" cy="374"/>
            </a:xfrm>
            <a:prstGeom prst="rect">
              <a:avLst/>
            </a:prstGeom>
            <a:solidFill>
              <a:srgbClr val="FF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Selon les besoins des élèves</a:t>
              </a:r>
            </a:p>
          </p:txBody>
        </p:sp>
        <p:sp>
          <p:nvSpPr>
            <p:cNvPr id="33821" name="Rectangle 27"/>
            <p:cNvSpPr>
              <a:spLocks noChangeArrowheads="1"/>
            </p:cNvSpPr>
            <p:nvPr/>
          </p:nvSpPr>
          <p:spPr bwMode="auto">
            <a:xfrm>
              <a:off x="401" y="3398"/>
              <a:ext cx="3485" cy="214"/>
            </a:xfrm>
            <a:prstGeom prst="rect">
              <a:avLst/>
            </a:prstGeom>
            <a:solidFill>
              <a:srgbClr val="FF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Accompagnement au choix de l’orientation</a:t>
              </a:r>
            </a:p>
          </p:txBody>
        </p:sp>
        <p:sp>
          <p:nvSpPr>
            <p:cNvPr id="33822" name="Rectangle 28"/>
            <p:cNvSpPr>
              <a:spLocks noChangeArrowheads="1"/>
            </p:cNvSpPr>
            <p:nvPr/>
          </p:nvSpPr>
          <p:spPr bwMode="auto">
            <a:xfrm>
              <a:off x="3889" y="3398"/>
              <a:ext cx="1498" cy="214"/>
            </a:xfrm>
            <a:prstGeom prst="rect">
              <a:avLst/>
            </a:prstGeom>
            <a:solidFill>
              <a:srgbClr val="FF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54h annuelles*</a:t>
              </a:r>
            </a:p>
          </p:txBody>
        </p:sp>
        <p:sp>
          <p:nvSpPr>
            <p:cNvPr id="33823" name="Rectangle 29"/>
            <p:cNvSpPr>
              <a:spLocks noChangeArrowheads="1"/>
            </p:cNvSpPr>
            <p:nvPr/>
          </p:nvSpPr>
          <p:spPr bwMode="auto">
            <a:xfrm>
              <a:off x="401" y="3615"/>
              <a:ext cx="3485" cy="215"/>
            </a:xfrm>
            <a:prstGeom prst="rect">
              <a:avLst/>
            </a:prstGeom>
            <a:solidFill>
              <a:srgbClr val="FF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4000"/>
                </a:lnSpc>
              </a:pPr>
              <a:r>
                <a:rPr lang="fr-FR" altLang="fr-FR" sz="1600" i="1">
                  <a:solidFill>
                    <a:srgbClr val="000000"/>
                  </a:solidFill>
                  <a:ea typeface="Microsoft YaHei" panose="020B0503020204020204" pitchFamily="34" charset="-122"/>
                </a:rPr>
                <a:t>Heures de vie de classe</a:t>
              </a:r>
            </a:p>
          </p:txBody>
        </p:sp>
        <p:sp>
          <p:nvSpPr>
            <p:cNvPr id="33824" name="Rectangle 30"/>
            <p:cNvSpPr>
              <a:spLocks noChangeArrowheads="1"/>
            </p:cNvSpPr>
            <p:nvPr/>
          </p:nvSpPr>
          <p:spPr bwMode="auto">
            <a:xfrm>
              <a:off x="3889" y="3615"/>
              <a:ext cx="1498" cy="215"/>
            </a:xfrm>
            <a:prstGeom prst="rect">
              <a:avLst/>
            </a:prstGeom>
            <a:solidFill>
              <a:srgbClr val="FF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33825" name="Line 31"/>
            <p:cNvSpPr>
              <a:spLocks noChangeShapeType="1"/>
            </p:cNvSpPr>
            <p:nvPr/>
          </p:nvSpPr>
          <p:spPr bwMode="auto">
            <a:xfrm>
              <a:off x="3889" y="612"/>
              <a:ext cx="0" cy="3218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26" name="Line 32"/>
            <p:cNvSpPr>
              <a:spLocks noChangeShapeType="1"/>
            </p:cNvSpPr>
            <p:nvPr/>
          </p:nvSpPr>
          <p:spPr bwMode="auto">
            <a:xfrm>
              <a:off x="401" y="849"/>
              <a:ext cx="4986" cy="0"/>
            </a:xfrm>
            <a:prstGeom prst="line">
              <a:avLst/>
            </a:prstGeom>
            <a:noFill/>
            <a:ln w="936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27" name="Line 33"/>
            <p:cNvSpPr>
              <a:spLocks noChangeShapeType="1"/>
            </p:cNvSpPr>
            <p:nvPr/>
          </p:nvSpPr>
          <p:spPr bwMode="auto">
            <a:xfrm>
              <a:off x="401" y="1067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28" name="Line 34"/>
            <p:cNvSpPr>
              <a:spLocks noChangeShapeType="1"/>
            </p:cNvSpPr>
            <p:nvPr/>
          </p:nvSpPr>
          <p:spPr bwMode="auto">
            <a:xfrm>
              <a:off x="401" y="1284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29" name="Line 35"/>
            <p:cNvSpPr>
              <a:spLocks noChangeShapeType="1"/>
            </p:cNvSpPr>
            <p:nvPr/>
          </p:nvSpPr>
          <p:spPr bwMode="auto">
            <a:xfrm>
              <a:off x="401" y="1501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30" name="Line 36"/>
            <p:cNvSpPr>
              <a:spLocks noChangeShapeType="1"/>
            </p:cNvSpPr>
            <p:nvPr/>
          </p:nvSpPr>
          <p:spPr bwMode="auto">
            <a:xfrm>
              <a:off x="401" y="1718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31" name="Line 37"/>
            <p:cNvSpPr>
              <a:spLocks noChangeShapeType="1"/>
            </p:cNvSpPr>
            <p:nvPr/>
          </p:nvSpPr>
          <p:spPr bwMode="auto">
            <a:xfrm>
              <a:off x="401" y="1934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32" name="Line 38"/>
            <p:cNvSpPr>
              <a:spLocks noChangeShapeType="1"/>
            </p:cNvSpPr>
            <p:nvPr/>
          </p:nvSpPr>
          <p:spPr bwMode="auto">
            <a:xfrm>
              <a:off x="401" y="2152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33" name="Line 39"/>
            <p:cNvSpPr>
              <a:spLocks noChangeShapeType="1"/>
            </p:cNvSpPr>
            <p:nvPr/>
          </p:nvSpPr>
          <p:spPr bwMode="auto">
            <a:xfrm>
              <a:off x="401" y="2369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34" name="Line 40"/>
            <p:cNvSpPr>
              <a:spLocks noChangeShapeType="1"/>
            </p:cNvSpPr>
            <p:nvPr/>
          </p:nvSpPr>
          <p:spPr bwMode="auto">
            <a:xfrm>
              <a:off x="401" y="2586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35" name="Line 41"/>
            <p:cNvSpPr>
              <a:spLocks noChangeShapeType="1"/>
            </p:cNvSpPr>
            <p:nvPr/>
          </p:nvSpPr>
          <p:spPr bwMode="auto">
            <a:xfrm>
              <a:off x="401" y="2804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36" name="Line 42"/>
            <p:cNvSpPr>
              <a:spLocks noChangeShapeType="1"/>
            </p:cNvSpPr>
            <p:nvPr/>
          </p:nvSpPr>
          <p:spPr bwMode="auto">
            <a:xfrm>
              <a:off x="401" y="3021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37" name="Line 43"/>
            <p:cNvSpPr>
              <a:spLocks noChangeShapeType="1"/>
            </p:cNvSpPr>
            <p:nvPr/>
          </p:nvSpPr>
          <p:spPr bwMode="auto">
            <a:xfrm>
              <a:off x="401" y="3398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38" name="Line 44"/>
            <p:cNvSpPr>
              <a:spLocks noChangeShapeType="1"/>
            </p:cNvSpPr>
            <p:nvPr/>
          </p:nvSpPr>
          <p:spPr bwMode="auto">
            <a:xfrm>
              <a:off x="401" y="3615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39" name="Line 45"/>
            <p:cNvSpPr>
              <a:spLocks noChangeShapeType="1"/>
            </p:cNvSpPr>
            <p:nvPr/>
          </p:nvSpPr>
          <p:spPr bwMode="auto">
            <a:xfrm>
              <a:off x="401" y="612"/>
              <a:ext cx="0" cy="3218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40" name="Line 46"/>
            <p:cNvSpPr>
              <a:spLocks noChangeShapeType="1"/>
            </p:cNvSpPr>
            <p:nvPr/>
          </p:nvSpPr>
          <p:spPr bwMode="auto">
            <a:xfrm>
              <a:off x="5390" y="612"/>
              <a:ext cx="0" cy="3218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41" name="Line 47"/>
            <p:cNvSpPr>
              <a:spLocks noChangeShapeType="1"/>
            </p:cNvSpPr>
            <p:nvPr/>
          </p:nvSpPr>
          <p:spPr bwMode="auto">
            <a:xfrm>
              <a:off x="401" y="612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842" name="Line 48"/>
            <p:cNvSpPr>
              <a:spLocks noChangeShapeType="1"/>
            </p:cNvSpPr>
            <p:nvPr/>
          </p:nvSpPr>
          <p:spPr bwMode="auto">
            <a:xfrm>
              <a:off x="401" y="3833"/>
              <a:ext cx="4986" cy="0"/>
            </a:xfrm>
            <a:prstGeom prst="line">
              <a:avLst/>
            </a:prstGeom>
            <a:noFill/>
            <a:ln w="288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3796" name="Text Box 1"/>
          <p:cNvSpPr txBox="1">
            <a:spLocks noChangeArrowheads="1"/>
          </p:cNvSpPr>
          <p:nvPr/>
        </p:nvSpPr>
        <p:spPr bwMode="auto">
          <a:xfrm>
            <a:off x="636588" y="279400"/>
            <a:ext cx="7921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b="1" i="1">
                <a:solidFill>
                  <a:srgbClr val="000000"/>
                </a:solidFill>
                <a:ea typeface="Microsoft YaHei" panose="020B0503020204020204" pitchFamily="34" charset="-122"/>
              </a:rPr>
              <a:t>Classe de 2</a:t>
            </a:r>
            <a:r>
              <a:rPr lang="fr-FR" altLang="fr-FR" sz="2000" b="1" i="1" baseline="30000">
                <a:solidFill>
                  <a:srgbClr val="000000"/>
                </a:solidFill>
                <a:ea typeface="Microsoft YaHei" panose="020B0503020204020204" pitchFamily="34" charset="-122"/>
              </a:rPr>
              <a:t>de</a:t>
            </a:r>
            <a:r>
              <a:rPr lang="fr-FR" altLang="fr-FR" sz="2000" b="1" i="1">
                <a:solidFill>
                  <a:srgbClr val="000000"/>
                </a:solidFill>
                <a:ea typeface="Microsoft YaHei" panose="020B0503020204020204" pitchFamily="34" charset="-122"/>
              </a:rPr>
              <a:t> GT : Liste et volumes horaires des enseignements communs/ semaine</a:t>
            </a:r>
          </a:p>
        </p:txBody>
      </p:sp>
    </p:spTree>
    <p:extLst>
      <p:ext uri="{BB962C8B-B14F-4D97-AF65-F5344CB8AC3E}">
        <p14:creationId xmlns:p14="http://schemas.microsoft.com/office/powerpoint/2010/main" val="128367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numéro de diapositive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555A14C-F220-439D-912F-132F13E0D5D7}" type="slidenum">
              <a:rPr lang="fr-FR" altLang="fr-FR" smtClean="0">
                <a:solidFill>
                  <a:srgbClr val="40404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fr-FR" altLang="fr-FR" smtClean="0">
              <a:solidFill>
                <a:srgbClr val="404040"/>
              </a:solidFill>
            </a:endParaRPr>
          </a:p>
        </p:txBody>
      </p:sp>
      <p:sp>
        <p:nvSpPr>
          <p:cNvPr id="5" name="ZoneTexte 4">
            <a:extLst/>
          </p:cNvPr>
          <p:cNvSpPr txBox="1"/>
          <p:nvPr/>
        </p:nvSpPr>
        <p:spPr>
          <a:xfrm>
            <a:off x="190500" y="1290638"/>
            <a:ext cx="3960813" cy="2209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>
            <a:defPPr>
              <a:defRPr lang="fr-FR"/>
            </a:defPPr>
            <a:lvl1pPr marL="177800" lvl="0" indent="-177800" algn="ctr" defTabSz="457200">
              <a:spcBef>
                <a:spcPct val="20000"/>
              </a:spcBef>
              <a:buClr>
                <a:srgbClr val="EE7444"/>
              </a:buClr>
              <a:buSzPct val="100000"/>
              <a:defRPr b="1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177800" lvl="1" indent="-177800" defTabSz="457200">
              <a:spcBef>
                <a:spcPct val="20000"/>
              </a:spcBef>
              <a:buClr>
                <a:srgbClr val="EE7444"/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FR" sz="1600" dirty="0"/>
              <a:t>Tous les élèves suivent des enseignements communs 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fr-FR" sz="1400" dirty="0"/>
              <a:t>Français / Philosophie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fr-FR" sz="1400" dirty="0"/>
              <a:t>Histoire – géographie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fr-FR" sz="1400" dirty="0"/>
              <a:t>Enseignement moral et civique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fr-FR" sz="1400" dirty="0"/>
              <a:t>Langue vivante A et langue vivante B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fr-FR" sz="1400" dirty="0"/>
              <a:t>Education physique et sportive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fr-FR" sz="1400" dirty="0"/>
              <a:t>Enseignement </a:t>
            </a:r>
            <a:r>
              <a:rPr lang="fr-FR" sz="1400" dirty="0" smtClean="0"/>
              <a:t>scientifique (+1,5h Maths)</a:t>
            </a:r>
            <a:endParaRPr lang="fr-FR" sz="1400" dirty="0"/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190500" y="3933825"/>
            <a:ext cx="4008438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EE7444"/>
              </a:buClr>
              <a:buFontTx/>
              <a:buNone/>
            </a:pPr>
            <a:r>
              <a:rPr lang="fr-FR" altLang="fr-FR" sz="1600" b="1">
                <a:solidFill>
                  <a:srgbClr val="000000"/>
                </a:solidFill>
              </a:rPr>
              <a:t>Les enseignements de spécialité permettent d’approfondir                            ce qui motive et qui prépare                       à l’enseignement supérieur</a:t>
            </a:r>
            <a:r>
              <a:rPr lang="fr-FR" altLang="fr-FR" sz="1600">
                <a:latin typeface="Calibri" panose="020F0502020204030204" pitchFamily="34" charset="0"/>
              </a:rPr>
              <a:t>. </a:t>
            </a:r>
          </a:p>
          <a:p>
            <a:pPr algn="ctr" eaLnBrk="1" hangingPunct="1">
              <a:buClr>
                <a:srgbClr val="EE7444"/>
              </a:buClr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Les sites et documents de l’ONISEP donnent la carte des enseignements de spécialité proposés dans les établissements</a:t>
            </a:r>
          </a:p>
        </p:txBody>
      </p:sp>
      <p:sp>
        <p:nvSpPr>
          <p:cNvPr id="8" name="ZoneTexte 7">
            <a:extLst/>
          </p:cNvPr>
          <p:cNvSpPr txBox="1"/>
          <p:nvPr/>
        </p:nvSpPr>
        <p:spPr>
          <a:xfrm>
            <a:off x="4233863" y="1287463"/>
            <a:ext cx="4730750" cy="45180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>
            <a:defPPr>
              <a:defRPr lang="fr-FR"/>
            </a:defPPr>
            <a:lvl1pPr lvl="0" algn="ctr" defTabSz="457200">
              <a:spcBef>
                <a:spcPct val="20000"/>
              </a:spcBef>
              <a:buClr>
                <a:srgbClr val="EE7444"/>
              </a:buClr>
              <a:buSzPct val="100000"/>
              <a:defRPr b="1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463550" lvl="1" indent="-285750" defTabSz="457200">
              <a:spcBef>
                <a:spcPct val="20000"/>
              </a:spcBef>
              <a:buClr>
                <a:srgbClr val="EE7444"/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FR" sz="1600" dirty="0"/>
              <a:t>Les élèves suivent des enseignements de spécialité 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Arts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Humanités, littérature et philosophie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Littérature et langues et cultures de l’Antiquité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Langues, littératures et cultures étrangères                   et régionales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Histoire-géographie, géopolitique et sciences politiques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Sciences économiques et sociales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Mathématiques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Physique-chimie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Sciences de la vie et de la Terre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Numérique et sciences informatiques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Sciences de l’ingénieur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Biologie-écologie (lycées agricoles)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>
                <a:solidFill>
                  <a:schemeClr val="tx1"/>
                </a:solidFill>
              </a:rPr>
              <a:t>Education physique, pratiques et culture sportives (à compter de la session 2023) 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26988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pic>
        <p:nvPicPr>
          <p:cNvPr id="10247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9050"/>
            <a:ext cx="57308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numéro de diapositive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EB9B63D-625C-48A0-84A6-858D8E9E92D7}" type="slidenum">
              <a:rPr lang="fr-FR" altLang="fr-FR" smtClean="0">
                <a:solidFill>
                  <a:srgbClr val="40404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fr-FR" altLang="fr-FR" smtClean="0">
              <a:solidFill>
                <a:srgbClr val="404040"/>
              </a:solidFill>
            </a:endParaRPr>
          </a:p>
        </p:txBody>
      </p:sp>
      <p:sp>
        <p:nvSpPr>
          <p:cNvPr id="5" name="ZoneTexte 4">
            <a:extLst/>
          </p:cNvPr>
          <p:cNvSpPr txBox="1"/>
          <p:nvPr/>
        </p:nvSpPr>
        <p:spPr>
          <a:xfrm>
            <a:off x="190500" y="1412875"/>
            <a:ext cx="3960813" cy="23939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>
            <a:defPPr>
              <a:defRPr lang="fr-FR"/>
            </a:defPPr>
            <a:lvl1pPr lvl="0" algn="ctr" defTabSz="457200">
              <a:spcBef>
                <a:spcPct val="20000"/>
              </a:spcBef>
              <a:buClr>
                <a:srgbClr val="EE7444"/>
              </a:buClr>
              <a:buSzPct val="100000"/>
              <a:defRPr b="1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463550" lvl="1" indent="-285750" defTabSz="457200">
              <a:spcBef>
                <a:spcPct val="20000"/>
              </a:spcBef>
              <a:buClr>
                <a:srgbClr val="EE7444"/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</a:lstStyle>
          <a:p>
            <a:pPr marL="177800" indent="-177800" eaLnBrk="1" fontAlgn="auto" hangingPunct="1">
              <a:spcAft>
                <a:spcPts val="0"/>
              </a:spcAft>
              <a:defRPr/>
            </a:pPr>
            <a:r>
              <a:rPr lang="fr-FR" sz="1600" dirty="0"/>
              <a:t>Tous les élèves suivent des enseignements communs :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Français / Philosophie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Histoire – géographie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Enseignement moral et civique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Langue vivante A et langue vivante B </a:t>
            </a:r>
            <a:r>
              <a:rPr lang="fr-FR" sz="1200" dirty="0"/>
              <a:t>(</a:t>
            </a:r>
            <a:r>
              <a:rPr lang="fr-FR" sz="1200" dirty="0">
                <a:solidFill>
                  <a:schemeClr val="tx1"/>
                </a:solidFill>
              </a:rPr>
              <a:t>+enseignement techno en langue vivante</a:t>
            </a:r>
            <a:r>
              <a:rPr lang="fr-FR" sz="1200" dirty="0"/>
              <a:t>) 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Education physique et sportive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Mathématiques</a:t>
            </a: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190500" y="4079875"/>
            <a:ext cx="3995738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EE7444"/>
              </a:buClr>
              <a:buFontTx/>
              <a:buNone/>
            </a:pPr>
            <a:r>
              <a:rPr lang="fr-FR" altLang="fr-FR" sz="1600" b="1">
                <a:solidFill>
                  <a:srgbClr val="000000"/>
                </a:solidFill>
              </a:rPr>
              <a:t>Chaque série permet d’approfondir des enseignements de spécialité concrets et pratiques pour bien préparer aux études supérieures.</a:t>
            </a:r>
          </a:p>
          <a:p>
            <a:pPr algn="ctr" eaLnBrk="1" hangingPunct="1">
              <a:buClr>
                <a:srgbClr val="EE7444"/>
              </a:buClr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Les sites et documents de l’ONISEP donnent la carte des séries proposées dans les établissements</a:t>
            </a:r>
          </a:p>
        </p:txBody>
      </p:sp>
      <p:sp>
        <p:nvSpPr>
          <p:cNvPr id="8" name="ZoneTexte 7">
            <a:extLst/>
          </p:cNvPr>
          <p:cNvSpPr txBox="1"/>
          <p:nvPr/>
        </p:nvSpPr>
        <p:spPr>
          <a:xfrm>
            <a:off x="4233863" y="1412875"/>
            <a:ext cx="4824412" cy="4445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>
            <a:defPPr>
              <a:defRPr lang="fr-FR"/>
            </a:defPPr>
            <a:lvl1pPr lvl="0" algn="ctr" defTabSz="457200">
              <a:spcBef>
                <a:spcPct val="20000"/>
              </a:spcBef>
              <a:buClr>
                <a:srgbClr val="EE7444"/>
              </a:buClr>
              <a:buSzPct val="100000"/>
              <a:defRPr b="1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463550" lvl="1" indent="-285750" defTabSz="457200">
              <a:spcBef>
                <a:spcPct val="20000"/>
              </a:spcBef>
              <a:buClr>
                <a:srgbClr val="EE7444"/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prstClr val="black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FR" sz="1600" dirty="0"/>
              <a:t>Les élèves suivent les enseignements de spécialité de la série choisie :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ST2S : Sciences et technologies de la santé                    	        et du social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STL : Sciences et technologies de laboratoire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STD2A : Sciences et technologies du design                       	          et des arts appliqués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STI2D : Sciences et technologies de l’industrie                   	         et du développement durable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STMG : Sciences et technologies du management 	      	         et de la gestion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STHR : Sciences et technologies de l’hôtellerie                  	         et de la restauration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S2TMD : Sciences et techniques du théâtre,                      	           de la musique et de la danse</a:t>
            </a:r>
          </a:p>
          <a:p>
            <a:pPr marL="177800" lvl="1" indent="-177800" eaLnBrk="1" fontAlgn="auto" hangingPunct="1">
              <a:spcAft>
                <a:spcPts val="0"/>
              </a:spcAft>
              <a:defRPr/>
            </a:pPr>
            <a:r>
              <a:rPr lang="fr-FR" sz="1400" dirty="0"/>
              <a:t>STAV : Sciences et technologies de l’agronomie               	        et du vivant (dans les lycées agricoles 	       	        uniquement)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26988"/>
            <a:ext cx="9144000" cy="792163"/>
          </a:xfrm>
          <a:prstGeom prst="rect">
            <a:avLst/>
          </a:prstGeom>
          <a:solidFill>
            <a:srgbClr val="088D5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pic>
        <p:nvPicPr>
          <p:cNvPr id="11271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4450"/>
            <a:ext cx="5392738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1042988" y="836613"/>
            <a:ext cx="6913562" cy="2371725"/>
          </a:xfrm>
          <a:prstGeom prst="rect">
            <a:avLst/>
          </a:prstGeom>
          <a:solidFill>
            <a:srgbClr val="DEEBF7"/>
          </a:solidFill>
          <a:ln w="7632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100000"/>
            </a:pPr>
            <a:endParaRPr lang="fr-FR" altLang="fr-FR" sz="3200" b="1">
              <a:solidFill>
                <a:srgbClr val="000000"/>
              </a:solidFill>
              <a:ea typeface="Microsoft YaHei" panose="020B0503020204020204" pitchFamily="34" charset="-122"/>
            </a:endParaRPr>
          </a:p>
          <a:p>
            <a:pPr algn="ctr" eaLnBrk="1" hangingPunct="1">
              <a:buSzPct val="100000"/>
            </a:pPr>
            <a:r>
              <a:rPr lang="fr-FR" altLang="fr-FR" sz="2800" b="1">
                <a:solidFill>
                  <a:srgbClr val="000000"/>
                </a:solidFill>
                <a:ea typeface="Microsoft YaHei" panose="020B0503020204020204" pitchFamily="34" charset="-122"/>
              </a:rPr>
              <a:t>Les options et enseignements de spécialité</a:t>
            </a:r>
          </a:p>
          <a:p>
            <a:pPr algn="ctr" eaLnBrk="1" hangingPunct="1">
              <a:buSzPct val="100000"/>
            </a:pPr>
            <a:r>
              <a:rPr lang="fr-FR" altLang="fr-FR" sz="2800" b="1">
                <a:solidFill>
                  <a:srgbClr val="000000"/>
                </a:solidFill>
                <a:ea typeface="Microsoft YaHei" panose="020B0503020204020204" pitchFamily="34" charset="-122"/>
              </a:rPr>
              <a:t> (1ere et Tle générales) et bac technologiques</a:t>
            </a:r>
          </a:p>
          <a:p>
            <a:pPr algn="ctr" eaLnBrk="1" hangingPunct="1">
              <a:buSzPct val="100000"/>
            </a:pPr>
            <a:r>
              <a:rPr lang="fr-FR" altLang="fr-FR" sz="2800" b="1">
                <a:solidFill>
                  <a:srgbClr val="000000"/>
                </a:solidFill>
                <a:ea typeface="Microsoft YaHei" panose="020B0503020204020204" pitchFamily="34" charset="-122"/>
              </a:rPr>
              <a:t>proposés par les lycées</a:t>
            </a:r>
          </a:p>
          <a:p>
            <a:pPr algn="ctr" eaLnBrk="1" hangingPunct="1">
              <a:buSzPct val="100000"/>
            </a:pPr>
            <a:endParaRPr lang="fr-FR" altLang="fr-FR" sz="3200" b="1">
              <a:solidFill>
                <a:srgbClr val="000000"/>
              </a:solidFill>
              <a:ea typeface="Microsoft YaHei" panose="020B0503020204020204" pitchFamily="34" charset="-122"/>
            </a:endParaRPr>
          </a:p>
        </p:txBody>
      </p:sp>
      <p:sp>
        <p:nvSpPr>
          <p:cNvPr id="53251" name="Text Box 2"/>
          <p:cNvSpPr txBox="1">
            <a:spLocks noChangeArrowheads="1"/>
          </p:cNvSpPr>
          <p:nvPr/>
        </p:nvSpPr>
        <p:spPr bwMode="auto">
          <a:xfrm>
            <a:off x="250825" y="3789363"/>
            <a:ext cx="87852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100000"/>
            </a:pPr>
            <a:r>
              <a:rPr lang="fr-FR" altLang="fr-FR" sz="2800" b="1">
                <a:solidFill>
                  <a:srgbClr val="FF0000"/>
                </a:solidFill>
                <a:ea typeface="Microsoft YaHei" panose="020B0503020204020204" pitchFamily="34" charset="-122"/>
              </a:rPr>
              <a:t>Attention en 2de le lycée de secteur reste la règle</a:t>
            </a:r>
            <a:r>
              <a:rPr lang="fr-FR" altLang="fr-FR" b="1">
                <a:solidFill>
                  <a:srgbClr val="000000"/>
                </a:solidFill>
                <a:ea typeface="Microsoft YaHei" panose="020B0503020204020204" pitchFamily="34" charset="-122"/>
              </a:rPr>
              <a:t>.</a:t>
            </a:r>
          </a:p>
          <a:p>
            <a:pPr algn="ctr" eaLnBrk="1" hangingPunct="1">
              <a:buSzPct val="100000"/>
            </a:pPr>
            <a:r>
              <a:rPr lang="fr-FR" altLang="fr-FR" b="1">
                <a:solidFill>
                  <a:srgbClr val="000000"/>
                </a:solidFill>
                <a:ea typeface="Microsoft YaHei" panose="020B0503020204020204" pitchFamily="34" charset="-122"/>
              </a:rPr>
              <a:t>Il y a la possibilité de demander une dérogation pour 1 établissement hors secteur mais cela n’est pas de droit</a:t>
            </a:r>
          </a:p>
        </p:txBody>
      </p:sp>
    </p:spTree>
    <p:extLst>
      <p:ext uri="{BB962C8B-B14F-4D97-AF65-F5344CB8AC3E}">
        <p14:creationId xmlns:p14="http://schemas.microsoft.com/office/powerpoint/2010/main" val="26079963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Diapositive 3&quot;/&gt;&lt;property id=&quot;20307&quot; value=&quot;256&quot;/&gt;&lt;/object&gt;&lt;object type=&quot;3&quot; unique_id=&quot;15089&quot;&gt;&lt;property id=&quot;20148&quot; value=&quot;5&quot;/&gt;&lt;property id=&quot;20300&quot; value=&quot;Diapositive 1 - &amp;quot;Réunion d’information  des parents d’élèves de 3ème : nouveau lycée&amp;quot;&quot;/&gt;&lt;property id=&quot;20307&quot; value=&quot;257&quot;/&gt;&lt;/object&gt;&lt;object type=&quot;3&quot; unique_id=&quot;15090&quot;&gt;&lt;property id=&quot;20148&quot; value=&quot;5&quot;/&gt;&lt;property id=&quot;20300&quot; value=&quot;Diapositive 2 - &amp;quot;Les étapes d’orientation en 3ème&amp;quot;&quot;/&gt;&lt;property id=&quot;20307&quot; value=&quot;259&quot;/&gt;&lt;/object&gt;&lt;object type=&quot;3&quot; unique_id=&quot;15091&quot;&gt;&lt;property id=&quot;20148&quot; value=&quot;5&quot;/&gt;&lt;property id=&quot;20300&quot; value=&quot;Diapositive 4&quot;/&gt;&lt;property id=&quot;20307&quot; value=&quot;258&quot;/&gt;&lt;/object&gt;&lt;object type=&quot;3&quot; unique_id=&quot;15092&quot;&gt;&lt;property id=&quot;20148&quot; value=&quot;5&quot;/&gt;&lt;property id=&quot;20300&quot; value=&quot;Diapositive 6 - &amp;quot;la voie professionnelle pour se former aux métiers de demain&amp;quot;&quot;/&gt;&lt;property id=&quot;20307&quot; value=&quot;261&quot;/&gt;&lt;/object&gt;&lt;object type=&quot;3&quot; unique_id=&quot;15093&quot;&gt;&lt;property id=&quot;20148&quot; value=&quot;5&quot;/&gt;&lt;property id=&quot;20300&quot; value=&quot;Diapositive 8 - &amp;quot;La transformation de la voie professionnelle&amp;quot;&quot;/&gt;&lt;property id=&quot;20307&quot; value=&quot;262&quot;/&gt;&lt;/object&gt;&lt;object type=&quot;3&quot; unique_id=&quot;15094&quot;&gt;&lt;property id=&quot;20148&quot; value=&quot;5&quot;/&gt;&lt;property id=&quot;20300&quot; value=&quot;Diapositive 9 - &amp;quot;La transformation de la voie professionnelle&amp;quot;&quot;/&gt;&lt;property id=&quot;20307&quot; value=&quot;263&quot;/&gt;&lt;/object&gt;&lt;object type=&quot;3&quot; unique_id=&quot;15095&quot;&gt;&lt;property id=&quot;20148&quot; value=&quot;5&quot;/&gt;&lt;property id=&quot;20300&quot; value=&quot;Diapositive 10 - &amp;quot;La transformation de la voie professionnelle&amp;quot;&quot;/&gt;&lt;property id=&quot;20307&quot; value=&quot;264&quot;/&gt;&lt;/object&gt;&lt;object type=&quot;3&quot; unique_id=&quot;15096&quot;&gt;&lt;property id=&quot;20148&quot; value=&quot;5&quot;/&gt;&lt;property id=&quot;20300&quot; value=&quot;Diapositive 12 - &amp;quot;La seconde générale et technologique&amp;quot;&quot;/&gt;&lt;property id=&quot;20307&quot; value=&quot;265&quot;/&gt;&lt;/object&gt;&lt;object type=&quot;3&quot; unique_id=&quot;15097&quot;&gt;&lt;property id=&quot;20148&quot; value=&quot;5&quot;/&gt;&lt;property id=&quot;20300&quot; value=&quot;Diapositive 13 - &amp;quot;La voie technologique en 1re et Terminale&amp;quot;&quot;/&gt;&lt;property id=&quot;20307&quot; value=&quot;266&quot;/&gt;&lt;/object&gt;&lt;object type=&quot;3&quot; unique_id=&quot;15100&quot;&gt;&lt;property id=&quot;20148&quot; value=&quot;5&quot;/&gt;&lt;property id=&quot;20300&quot; value=&quot;Diapositive 15 - &amp;quot;Pour plus d’information sur l’orientation :&amp;quot;&quot;/&gt;&lt;property id=&quot;20307&quot; value=&quot;260&quot;/&gt;&lt;/object&gt;&lt;object type=&quot;3&quot; unique_id=&quot;15163&quot;&gt;&lt;property id=&quot;20148&quot; value=&quot;5&quot;/&gt;&lt;property id=&quot;20300&quot; value=&quot;Diapositive 14 - &amp;quot;La voie GENERALE en 1re et Terminale&amp;quot;&quot;/&gt;&lt;property id=&quot;20307&quot; value=&quot;272&quot;/&gt;&lt;/object&gt;&lt;object type=&quot;3&quot; unique_id=&quot;15247&quot;&gt;&lt;property id=&quot;20148&quot; value=&quot;5&quot;/&gt;&lt;property id=&quot;20300&quot; value=&quot;Diapositive 7 - &amp;quot;La voie professionnelle Une voie ambitieuse&amp;quot;&quot;/&gt;&lt;property id=&quot;20307&quot; value=&quot;273&quot;/&gt;&lt;/object&gt;&lt;object type=&quot;3&quot; unique_id=&quot;15248&quot;&gt;&lt;property id=&quot;20148&quot; value=&quot;5&quot;/&gt;&lt;property id=&quot;20300&quot; value=&quot;Diapositive 5 - &amp;quot;La voie professionnelle&amp;quot;&quot;/&gt;&lt;property id=&quot;20307&quot; value=&quot;274&quot;/&gt;&lt;/object&gt;&lt;object type=&quot;3&quot; unique_id=&quot;15249&quot;&gt;&lt;property id=&quot;20148&quot; value=&quot;5&quot;/&gt;&lt;property id=&quot;20300&quot; value=&quot;Diapositive 11 - &amp;quot;La voie générale et technologique&amp;quot;&quot;/&gt;&lt;property id=&quot;20307&quot; value=&quot;27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iaporama lycées">
  <a:themeElements>
    <a:clrScheme name="Charte graphique MEN">
      <a:dk1>
        <a:sysClr val="windowText" lastClr="000000"/>
      </a:dk1>
      <a:lt1>
        <a:sysClr val="window" lastClr="FFFFFF"/>
      </a:lt1>
      <a:dk2>
        <a:srgbClr val="8B2934"/>
      </a:dk2>
      <a:lt2>
        <a:srgbClr val="EE7444"/>
      </a:lt2>
      <a:accent1>
        <a:srgbClr val="005E8B"/>
      </a:accent1>
      <a:accent2>
        <a:srgbClr val="5AA1D8"/>
      </a:accent2>
      <a:accent3>
        <a:srgbClr val="D7AD45"/>
      </a:accent3>
      <a:accent4>
        <a:srgbClr val="EA5178"/>
      </a:accent4>
      <a:accent5>
        <a:srgbClr val="C61932"/>
      </a:accent5>
      <a:accent6>
        <a:srgbClr val="5AB88F"/>
      </a:accent6>
      <a:hlink>
        <a:srgbClr val="748F2A"/>
      </a:hlink>
      <a:folHlink>
        <a:srgbClr val="5AB88F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3283</TotalTime>
  <Words>3539</Words>
  <Application>Microsoft Office PowerPoint</Application>
  <PresentationFormat>Affichage à l'écran (4:3)</PresentationFormat>
  <Paragraphs>730</Paragraphs>
  <Slides>38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16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56" baseType="lpstr">
      <vt:lpstr>Microsoft YaHei</vt:lpstr>
      <vt:lpstr>Arial</vt:lpstr>
      <vt:lpstr>Arial (En-têtes)</vt:lpstr>
      <vt:lpstr>Arial Black</vt:lpstr>
      <vt:lpstr>Arial Italic</vt:lpstr>
      <vt:lpstr>Batang</vt:lpstr>
      <vt:lpstr>Bookman Old Style</vt:lpstr>
      <vt:lpstr>Calibri</vt:lpstr>
      <vt:lpstr>Corbel</vt:lpstr>
      <vt:lpstr>DejaVu Sans</vt:lpstr>
      <vt:lpstr>Roboto</vt:lpstr>
      <vt:lpstr>StarSymbol</vt:lpstr>
      <vt:lpstr>Times New Roman</vt:lpstr>
      <vt:lpstr>Verdana</vt:lpstr>
      <vt:lpstr>Wingdings</vt:lpstr>
      <vt:lpstr>Wingdings 3</vt:lpstr>
      <vt:lpstr>Diaporama lycées</vt:lpstr>
      <vt:lpstr>Document Microsoft Word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Lycée Bellevue  Albi</vt:lpstr>
      <vt:lpstr>Lycée Rascol  Albi</vt:lpstr>
      <vt:lpstr>Lycée Jean Jaurès Carmaux</vt:lpstr>
      <vt:lpstr>Lycée Lapérouse Albi</vt:lpstr>
      <vt:lpstr>Lycée Fonlabour Albi</vt:lpstr>
      <vt:lpstr>Présentation PowerPoint</vt:lpstr>
      <vt:lpstr>Présentation PowerPoint</vt:lpstr>
      <vt:lpstr>La voie professionnelle</vt:lpstr>
      <vt:lpstr>L’APPRENTISSAGE EN LYCEE PUBLIC</vt:lpstr>
      <vt:lpstr>Les 2de professionnelles  famille de Métiers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Jérémie Clerc</dc:creator>
  <cp:lastModifiedBy>MAZARS LUCILE</cp:lastModifiedBy>
  <cp:revision>167</cp:revision>
  <cp:lastPrinted>2025-01-06T09:16:07Z</cp:lastPrinted>
  <dcterms:created xsi:type="dcterms:W3CDTF">2019-01-16T13:41:10Z</dcterms:created>
  <dcterms:modified xsi:type="dcterms:W3CDTF">2025-01-23T15:57:21Z</dcterms:modified>
</cp:coreProperties>
</file>